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4"/>
  </p:notesMasterIdLst>
  <p:sldIdLst>
    <p:sldId id="313" r:id="rId2"/>
    <p:sldId id="259" r:id="rId3"/>
    <p:sldId id="307" r:id="rId4"/>
    <p:sldId id="310" r:id="rId5"/>
    <p:sldId id="315" r:id="rId6"/>
    <p:sldId id="304" r:id="rId7"/>
    <p:sldId id="316" r:id="rId8"/>
    <p:sldId id="317" r:id="rId9"/>
    <p:sldId id="318" r:id="rId10"/>
    <p:sldId id="319" r:id="rId11"/>
    <p:sldId id="320" r:id="rId12"/>
    <p:sldId id="295" r:id="rId13"/>
    <p:sldId id="321" r:id="rId14"/>
    <p:sldId id="323" r:id="rId15"/>
    <p:sldId id="322" r:id="rId16"/>
    <p:sldId id="324" r:id="rId17"/>
    <p:sldId id="325" r:id="rId18"/>
    <p:sldId id="326" r:id="rId19"/>
    <p:sldId id="327" r:id="rId20"/>
    <p:sldId id="328" r:id="rId21"/>
    <p:sldId id="329" r:id="rId22"/>
    <p:sldId id="311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Rg st="1" end="22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4C"/>
    <a:srgbClr val="FFB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0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3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BB3CA-3609-4056-9B23-4049BCB39C60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5CCEA-3F45-46FD-873C-10FB1242F4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0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715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4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909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24395-8BEF-41A1-8AAA-0B6B11182D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170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28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89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42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764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6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015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052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80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091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02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98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394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770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67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C9409-DB53-4385-842B-71105F4B944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33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C9409-DB53-4385-842B-71105F4B944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68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1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C9409-DB53-4385-842B-71105F4B94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8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9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8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44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4895873" y="2453205"/>
            <a:ext cx="2363490" cy="2363490"/>
          </a:xfrm>
          <a:custGeom>
            <a:avLst/>
            <a:gdLst>
              <a:gd name="connsiteX0" fmla="*/ 1181746 w 2363490"/>
              <a:gd name="connsiteY0" fmla="*/ 0 h 2363490"/>
              <a:gd name="connsiteX1" fmla="*/ 1400015 w 2363490"/>
              <a:gd name="connsiteY1" fmla="*/ 90400 h 2363490"/>
              <a:gd name="connsiteX2" fmla="*/ 2273091 w 2363490"/>
              <a:gd name="connsiteY2" fmla="*/ 963475 h 2363490"/>
              <a:gd name="connsiteX3" fmla="*/ 2273091 w 2363490"/>
              <a:gd name="connsiteY3" fmla="*/ 1400015 h 2363490"/>
              <a:gd name="connsiteX4" fmla="*/ 1400015 w 2363490"/>
              <a:gd name="connsiteY4" fmla="*/ 2273091 h 2363490"/>
              <a:gd name="connsiteX5" fmla="*/ 963476 w 2363490"/>
              <a:gd name="connsiteY5" fmla="*/ 2273091 h 2363490"/>
              <a:gd name="connsiteX6" fmla="*/ 90400 w 2363490"/>
              <a:gd name="connsiteY6" fmla="*/ 1400015 h 2363490"/>
              <a:gd name="connsiteX7" fmla="*/ 90400 w 2363490"/>
              <a:gd name="connsiteY7" fmla="*/ 963475 h 2363490"/>
              <a:gd name="connsiteX8" fmla="*/ 963476 w 2363490"/>
              <a:gd name="connsiteY8" fmla="*/ 90400 h 2363490"/>
              <a:gd name="connsiteX9" fmla="*/ 1181746 w 2363490"/>
              <a:gd name="connsiteY9" fmla="*/ 0 h 236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3490" h="2363490">
                <a:moveTo>
                  <a:pt x="1181746" y="0"/>
                </a:moveTo>
                <a:cubicBezTo>
                  <a:pt x="1260747" y="0"/>
                  <a:pt x="1339749" y="30132"/>
                  <a:pt x="1400015" y="90400"/>
                </a:cubicBezTo>
                <a:lnTo>
                  <a:pt x="2273091" y="963475"/>
                </a:lnTo>
                <a:cubicBezTo>
                  <a:pt x="2393624" y="1084009"/>
                  <a:pt x="2393624" y="1279482"/>
                  <a:pt x="2273091" y="1400015"/>
                </a:cubicBezTo>
                <a:lnTo>
                  <a:pt x="1400015" y="2273091"/>
                </a:lnTo>
                <a:cubicBezTo>
                  <a:pt x="1279482" y="2393624"/>
                  <a:pt x="1084009" y="2393624"/>
                  <a:pt x="963476" y="2273091"/>
                </a:cubicBezTo>
                <a:lnTo>
                  <a:pt x="90400" y="1400015"/>
                </a:lnTo>
                <a:cubicBezTo>
                  <a:pt x="-30133" y="1279482"/>
                  <a:pt x="-30133" y="1084009"/>
                  <a:pt x="90400" y="963475"/>
                </a:cubicBezTo>
                <a:lnTo>
                  <a:pt x="963476" y="90400"/>
                </a:lnTo>
                <a:cubicBezTo>
                  <a:pt x="1023743" y="30132"/>
                  <a:pt x="1102744" y="0"/>
                  <a:pt x="11817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186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087228" y="1991519"/>
            <a:ext cx="3789362" cy="3595688"/>
          </a:xfrm>
          <a:custGeom>
            <a:avLst/>
            <a:gdLst>
              <a:gd name="connsiteX0" fmla="*/ 1894681 w 3789362"/>
              <a:gd name="connsiteY0" fmla="*/ 0 h 3595688"/>
              <a:gd name="connsiteX1" fmla="*/ 3789362 w 3789362"/>
              <a:gd name="connsiteY1" fmla="*/ 1797844 h 3595688"/>
              <a:gd name="connsiteX2" fmla="*/ 1894681 w 3789362"/>
              <a:gd name="connsiteY2" fmla="*/ 3595688 h 3595688"/>
              <a:gd name="connsiteX3" fmla="*/ 0 w 3789362"/>
              <a:gd name="connsiteY3" fmla="*/ 1797844 h 3595688"/>
              <a:gd name="connsiteX4" fmla="*/ 1894681 w 3789362"/>
              <a:gd name="connsiteY4" fmla="*/ 0 h 359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9362" h="3595688">
                <a:moveTo>
                  <a:pt x="1894681" y="0"/>
                </a:moveTo>
                <a:cubicBezTo>
                  <a:pt x="2941084" y="0"/>
                  <a:pt x="3789362" y="804922"/>
                  <a:pt x="3789362" y="1797844"/>
                </a:cubicBezTo>
                <a:cubicBezTo>
                  <a:pt x="3789362" y="2790766"/>
                  <a:pt x="2941084" y="3595688"/>
                  <a:pt x="1894681" y="3595688"/>
                </a:cubicBezTo>
                <a:cubicBezTo>
                  <a:pt x="848278" y="3595688"/>
                  <a:pt x="0" y="2790766"/>
                  <a:pt x="0" y="1797844"/>
                </a:cubicBezTo>
                <a:cubicBezTo>
                  <a:pt x="0" y="804922"/>
                  <a:pt x="848278" y="0"/>
                  <a:pt x="18946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03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7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61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1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57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6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5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0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7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">
            <a:extLst>
              <a:ext uri="{FF2B5EF4-FFF2-40B4-BE49-F238E27FC236}">
                <a16:creationId xmlns:a16="http://schemas.microsoft.com/office/drawing/2014/main" id="{AC5DA7FF-737A-4589-AAFD-987EC8AA20C4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3273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75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ftp.ntu.edu.tw/MySQL/Downloads/Connector-J/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java2s.com/Code/Jar/j/Downloadjavajsonjar.htm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t="12565" b="3068"/>
          <a:stretch/>
        </p:blipFill>
        <p:spPr>
          <a:xfrm>
            <a:off x="70585" y="0"/>
            <a:ext cx="8765157" cy="6858000"/>
          </a:xfrm>
          <a:prstGeom prst="rect">
            <a:avLst/>
          </a:prstGeom>
        </p:spPr>
      </p:pic>
      <p:pic>
        <p:nvPicPr>
          <p:cNvPr id="21" name="Passenger - Golden Leav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5086" y="-609600"/>
            <a:ext cx="609600" cy="6096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661085" y="1503453"/>
            <a:ext cx="6208143" cy="204241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vi-VN" sz="3600" dirty="0"/>
              <a:t>C</a:t>
            </a:r>
            <a:r>
              <a:rPr lang="en-US" sz="3600" dirty="0" err="1"/>
              <a:t>ông</a:t>
            </a:r>
            <a:r>
              <a:rPr lang="en-US" sz="3600" dirty="0"/>
              <a:t> </a:t>
            </a:r>
            <a:r>
              <a:rPr lang="en-US" sz="3600" dirty="0" err="1"/>
              <a:t>cụ</a:t>
            </a:r>
            <a:r>
              <a:rPr lang="en-US" sz="3600" dirty="0"/>
              <a:t> </a:t>
            </a:r>
            <a:r>
              <a:rPr lang="en-US" sz="3600" dirty="0" err="1"/>
              <a:t>chuyển</a:t>
            </a:r>
            <a:r>
              <a:rPr lang="en-US" sz="3600" dirty="0"/>
              <a:t> </a:t>
            </a:r>
            <a:r>
              <a:rPr lang="en-US" sz="3600" dirty="0" err="1"/>
              <a:t>đổi</a:t>
            </a:r>
            <a:r>
              <a:rPr lang="en-US" sz="3600" dirty="0"/>
              <a:t> </a:t>
            </a:r>
            <a:r>
              <a:rPr lang="en-US" sz="3600" dirty="0" err="1"/>
              <a:t>dữ</a:t>
            </a:r>
            <a:r>
              <a:rPr lang="en-US" sz="3600" dirty="0"/>
              <a:t> </a:t>
            </a:r>
            <a:r>
              <a:rPr lang="en-US" sz="3600" dirty="0" err="1"/>
              <a:t>liệu</a:t>
            </a:r>
            <a:r>
              <a:rPr lang="en-US" sz="3600" dirty="0"/>
              <a:t> </a:t>
            </a:r>
            <a:r>
              <a:rPr lang="en-US" sz="3600" dirty="0" err="1"/>
              <a:t>giữa</a:t>
            </a:r>
            <a:r>
              <a:rPr lang="en-US" sz="3600" dirty="0"/>
              <a:t> Hadoop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kho</a:t>
            </a:r>
            <a:r>
              <a:rPr lang="en-US" sz="3600" dirty="0"/>
              <a:t> </a:t>
            </a:r>
            <a:r>
              <a:rPr lang="en-US" sz="3600" dirty="0" err="1"/>
              <a:t>dữ</a:t>
            </a:r>
            <a:r>
              <a:rPr lang="en-US" sz="3600" dirty="0"/>
              <a:t> </a:t>
            </a:r>
            <a:r>
              <a:rPr lang="en-US" sz="3600" dirty="0" err="1"/>
              <a:t>liệu</a:t>
            </a:r>
            <a:r>
              <a:rPr lang="en-US" sz="3600" dirty="0"/>
              <a:t> </a:t>
            </a:r>
            <a:r>
              <a:rPr lang="en-US" sz="3600" dirty="0" err="1"/>
              <a:t>có</a:t>
            </a:r>
            <a:r>
              <a:rPr lang="en-US" sz="3600" dirty="0"/>
              <a:t> </a:t>
            </a:r>
            <a:r>
              <a:rPr lang="en-US" sz="3600" dirty="0" err="1"/>
              <a:t>cấu</a:t>
            </a:r>
            <a:r>
              <a:rPr lang="en-US" sz="3600" dirty="0"/>
              <a:t> </a:t>
            </a:r>
            <a:r>
              <a:rPr lang="en-US" sz="3600" dirty="0" err="1"/>
              <a:t>trúc</a:t>
            </a:r>
            <a:endParaRPr lang="zh-CN" altLang="en-US" sz="3500" dirty="0">
              <a:solidFill>
                <a:schemeClr val="accent2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451104"/>
            <a:ext cx="5670928" cy="19858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5400" b="1" dirty="0">
                <a:solidFill>
                  <a:schemeClr val="accent1"/>
                </a:solidFill>
              </a:rPr>
              <a:t>Apache SQOOP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20000"/>
              </a:lnSpc>
            </a:pPr>
            <a:endParaRPr lang="zh-CN" altLang="en-US" sz="5200" b="1" dirty="0">
              <a:solidFill>
                <a:schemeClr val="accent3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7419620-4F19-4647-B217-CD90B4C47BF2}"/>
              </a:ext>
            </a:extLst>
          </p:cNvPr>
          <p:cNvSpPr txBox="1"/>
          <p:nvPr/>
        </p:nvSpPr>
        <p:spPr>
          <a:xfrm>
            <a:off x="5717156" y="3545872"/>
            <a:ext cx="6096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Giảng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: </a:t>
            </a:r>
            <a:r>
              <a:rPr lang="en-US" sz="2000" b="1" dirty="0" err="1"/>
              <a:t>TS.Nguyễn</a:t>
            </a:r>
            <a:r>
              <a:rPr lang="en-US" sz="2000" b="1" dirty="0"/>
              <a:t> </a:t>
            </a:r>
            <a:r>
              <a:rPr lang="en-US" sz="2000" b="1" dirty="0" err="1"/>
              <a:t>Hồ</a:t>
            </a:r>
            <a:r>
              <a:rPr lang="en-US" sz="2000" b="1" dirty="0"/>
              <a:t> </a:t>
            </a:r>
            <a:r>
              <a:rPr lang="vi-VN" sz="2000" b="1" dirty="0"/>
              <a:t>Duy Tri</a:t>
            </a:r>
          </a:p>
          <a:p>
            <a:r>
              <a:rPr lang="vi-VN" sz="2000" dirty="0" err="1"/>
              <a:t>Nhóm</a:t>
            </a:r>
            <a:r>
              <a:rPr lang="vi-VN" sz="2000" dirty="0"/>
              <a:t> </a:t>
            </a:r>
            <a:r>
              <a:rPr lang="vi-VN" sz="2000" dirty="0" err="1"/>
              <a:t>thực</a:t>
            </a:r>
            <a:r>
              <a:rPr lang="vi-VN" sz="2000" dirty="0"/>
              <a:t> </a:t>
            </a:r>
            <a:r>
              <a:rPr lang="vi-VN" sz="2000" dirty="0" err="1"/>
              <a:t>hiện</a:t>
            </a:r>
            <a:r>
              <a:rPr lang="vi-VN" sz="2000" dirty="0"/>
              <a:t>:</a:t>
            </a: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Thúy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Hằng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- 17520438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2286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Võ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Hiếu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- 17520487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Anh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- 17520462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Hào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Quang		- 17520949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53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4" grpId="0"/>
      <p:bldP spid="1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91539" y="374793"/>
            <a:ext cx="6761020" cy="7540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000" b="1" dirty="0">
                <a:solidFill>
                  <a:schemeClr val="accent1"/>
                </a:solidFill>
                <a:latin typeface="+mj-lt"/>
                <a:ea typeface="+mj-ea"/>
              </a:rPr>
              <a:t>Sqoop List Databases/Table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55257" y="52356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5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5191539" y="1168544"/>
            <a:ext cx="5741504" cy="275971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60898F5-0096-442A-B46F-DB7E4805A7E6}"/>
              </a:ext>
            </a:extLst>
          </p:cNvPr>
          <p:cNvSpPr txBox="1"/>
          <p:nvPr/>
        </p:nvSpPr>
        <p:spPr>
          <a:xfrm>
            <a:off x="4055257" y="1659835"/>
            <a:ext cx="6877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Sqoop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"show database" / "show tables"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server,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DED0207-6CB9-4C58-AE38-95E1B035EEBA}"/>
              </a:ext>
            </a:extLst>
          </p:cNvPr>
          <p:cNvSpPr txBox="1"/>
          <p:nvPr/>
        </p:nvSpPr>
        <p:spPr>
          <a:xfrm>
            <a:off x="4055257" y="3011557"/>
            <a:ext cx="75437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Cú</a:t>
            </a:r>
            <a:r>
              <a:rPr lang="en-US" sz="2800" b="1" dirty="0"/>
              <a:t> </a:t>
            </a:r>
            <a:r>
              <a:rPr lang="en-US" sz="2800" b="1" dirty="0" err="1"/>
              <a:t>pháp</a:t>
            </a:r>
            <a:r>
              <a:rPr lang="en-US" sz="2800" b="1" dirty="0"/>
              <a:t>:</a:t>
            </a:r>
          </a:p>
          <a:p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list-databases --connect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 --username root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8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-0.03893 -7.40741E-7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8371" y="364723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Sqoop Job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6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68DBACB-3D99-48B9-871A-754FC256C8E3}"/>
              </a:ext>
            </a:extLst>
          </p:cNvPr>
          <p:cNvSpPr txBox="1"/>
          <p:nvPr/>
        </p:nvSpPr>
        <p:spPr>
          <a:xfrm>
            <a:off x="4790661" y="1928191"/>
            <a:ext cx="6917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 job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incremental import,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RDBMS sang HDFS.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0.03893 -4.07407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2"/>
          <p:cNvGrpSpPr/>
          <p:nvPr/>
        </p:nvGrpSpPr>
        <p:grpSpPr>
          <a:xfrm>
            <a:off x="3830494" y="2213249"/>
            <a:ext cx="4531012" cy="3148198"/>
            <a:chOff x="3830494" y="2060849"/>
            <a:chExt cx="4531012" cy="3148198"/>
          </a:xfrm>
        </p:grpSpPr>
        <p:sp>
          <p:nvSpPr>
            <p:cNvPr id="9" name="Rectangle: Top Corners Rounded 82"/>
            <p:cNvSpPr/>
            <p:nvPr/>
          </p:nvSpPr>
          <p:spPr>
            <a:xfrm rot="16200000" flipH="1">
              <a:off x="4088273" y="4231798"/>
              <a:ext cx="612679" cy="1128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: Top Corners Rounded 85"/>
            <p:cNvSpPr/>
            <p:nvPr/>
          </p:nvSpPr>
          <p:spPr>
            <a:xfrm rot="5400000">
              <a:off x="7491048" y="4231798"/>
              <a:ext cx="612679" cy="1128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: Top Corners Rounded 78"/>
            <p:cNvSpPr/>
            <p:nvPr/>
          </p:nvSpPr>
          <p:spPr>
            <a:xfrm rot="16200000" flipH="1">
              <a:off x="4088273" y="1907224"/>
              <a:ext cx="612679" cy="1128237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: Top Corners Rounded 75"/>
            <p:cNvSpPr/>
            <p:nvPr/>
          </p:nvSpPr>
          <p:spPr>
            <a:xfrm rot="5400000">
              <a:off x="7491048" y="1907224"/>
              <a:ext cx="612679" cy="11282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Straight Connector 7"/>
            <p:cNvSpPr/>
            <p:nvPr/>
          </p:nvSpPr>
          <p:spPr>
            <a:xfrm flipH="1" flipV="1">
              <a:off x="5208761" y="2767002"/>
              <a:ext cx="432849" cy="432848"/>
            </a:xfrm>
            <a:prstGeom prst="lin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Straight Connector 8"/>
            <p:cNvSpPr/>
            <p:nvPr/>
          </p:nvSpPr>
          <p:spPr>
            <a:xfrm flipV="1">
              <a:off x="6513619" y="2766094"/>
              <a:ext cx="432849" cy="432848"/>
            </a:xfrm>
            <a:prstGeom prst="lin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Straight Connector 9"/>
            <p:cNvSpPr/>
            <p:nvPr/>
          </p:nvSpPr>
          <p:spPr>
            <a:xfrm>
              <a:off x="6514527" y="4070950"/>
              <a:ext cx="432849" cy="432848"/>
            </a:xfrm>
            <a:prstGeom prst="lin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Straight Connector 10"/>
            <p:cNvSpPr/>
            <p:nvPr/>
          </p:nvSpPr>
          <p:spPr>
            <a:xfrm flipH="1">
              <a:off x="5209672" y="4071861"/>
              <a:ext cx="432849" cy="432848"/>
            </a:xfrm>
            <a:prstGeom prst="lin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61"/>
            <p:cNvSpPr/>
            <p:nvPr/>
          </p:nvSpPr>
          <p:spPr>
            <a:xfrm>
              <a:off x="4503518" y="2060850"/>
              <a:ext cx="826251" cy="826251"/>
            </a:xfrm>
            <a:custGeom>
              <a:avLst/>
              <a:gdLst>
                <a:gd name="connsiteX0" fmla="*/ 277458 w 554916"/>
                <a:gd name="connsiteY0" fmla="*/ 0 h 554916"/>
                <a:gd name="connsiteX1" fmla="*/ 473651 w 554916"/>
                <a:gd name="connsiteY1" fmla="*/ 81266 h 554916"/>
                <a:gd name="connsiteX2" fmla="*/ 473651 w 554916"/>
                <a:gd name="connsiteY2" fmla="*/ 473651 h 554916"/>
                <a:gd name="connsiteX3" fmla="*/ 81266 w 554916"/>
                <a:gd name="connsiteY3" fmla="*/ 473651 h 554916"/>
                <a:gd name="connsiteX4" fmla="*/ 81266 w 554916"/>
                <a:gd name="connsiteY4" fmla="*/ 81266 h 554916"/>
                <a:gd name="connsiteX5" fmla="*/ 277458 w 554916"/>
                <a:gd name="connsiteY5" fmla="*/ 0 h 55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4916" h="554916">
                  <a:moveTo>
                    <a:pt x="277458" y="0"/>
                  </a:moveTo>
                  <a:cubicBezTo>
                    <a:pt x="348466" y="0"/>
                    <a:pt x="419474" y="27089"/>
                    <a:pt x="473651" y="81266"/>
                  </a:cubicBezTo>
                  <a:cubicBezTo>
                    <a:pt x="582005" y="189620"/>
                    <a:pt x="582005" y="365297"/>
                    <a:pt x="473651" y="473651"/>
                  </a:cubicBezTo>
                  <a:cubicBezTo>
                    <a:pt x="365297" y="582005"/>
                    <a:pt x="189620" y="582005"/>
                    <a:pt x="81266" y="473651"/>
                  </a:cubicBezTo>
                  <a:cubicBezTo>
                    <a:pt x="-27089" y="365297"/>
                    <a:pt x="-27089" y="189620"/>
                    <a:pt x="81266" y="81266"/>
                  </a:cubicBezTo>
                  <a:cubicBezTo>
                    <a:pt x="135443" y="27089"/>
                    <a:pt x="206451" y="0"/>
                    <a:pt x="277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3200" dirty="0"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19" name="Freeform: Shape 63"/>
            <p:cNvSpPr/>
            <p:nvPr/>
          </p:nvSpPr>
          <p:spPr>
            <a:xfrm>
              <a:off x="4503518" y="4382796"/>
              <a:ext cx="826251" cy="826251"/>
            </a:xfrm>
            <a:custGeom>
              <a:avLst/>
              <a:gdLst>
                <a:gd name="connsiteX0" fmla="*/ 277458 w 554916"/>
                <a:gd name="connsiteY0" fmla="*/ 0 h 554916"/>
                <a:gd name="connsiteX1" fmla="*/ 473651 w 554916"/>
                <a:gd name="connsiteY1" fmla="*/ 81266 h 554916"/>
                <a:gd name="connsiteX2" fmla="*/ 473651 w 554916"/>
                <a:gd name="connsiteY2" fmla="*/ 473651 h 554916"/>
                <a:gd name="connsiteX3" fmla="*/ 81266 w 554916"/>
                <a:gd name="connsiteY3" fmla="*/ 473651 h 554916"/>
                <a:gd name="connsiteX4" fmla="*/ 81266 w 554916"/>
                <a:gd name="connsiteY4" fmla="*/ 81266 h 554916"/>
                <a:gd name="connsiteX5" fmla="*/ 277458 w 554916"/>
                <a:gd name="connsiteY5" fmla="*/ 0 h 55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4916" h="554916">
                  <a:moveTo>
                    <a:pt x="277458" y="0"/>
                  </a:moveTo>
                  <a:cubicBezTo>
                    <a:pt x="348466" y="0"/>
                    <a:pt x="419474" y="27089"/>
                    <a:pt x="473651" y="81266"/>
                  </a:cubicBezTo>
                  <a:cubicBezTo>
                    <a:pt x="582005" y="189620"/>
                    <a:pt x="582005" y="365297"/>
                    <a:pt x="473651" y="473651"/>
                  </a:cubicBezTo>
                  <a:cubicBezTo>
                    <a:pt x="365297" y="582005"/>
                    <a:pt x="189620" y="582005"/>
                    <a:pt x="81266" y="473651"/>
                  </a:cubicBezTo>
                  <a:cubicBezTo>
                    <a:pt x="-27089" y="365297"/>
                    <a:pt x="-27089" y="189620"/>
                    <a:pt x="81266" y="81266"/>
                  </a:cubicBezTo>
                  <a:cubicBezTo>
                    <a:pt x="135443" y="27089"/>
                    <a:pt x="206450" y="0"/>
                    <a:pt x="277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3200" dirty="0">
                  <a:latin typeface="Impact" panose="020B0806030902050204" pitchFamily="34" charset="0"/>
                </a:rPr>
                <a:t>3</a:t>
              </a:r>
            </a:p>
          </p:txBody>
        </p:sp>
        <p:sp>
          <p:nvSpPr>
            <p:cNvPr id="20" name="Freeform: Shape 64"/>
            <p:cNvSpPr/>
            <p:nvPr/>
          </p:nvSpPr>
          <p:spPr>
            <a:xfrm>
              <a:off x="6825466" y="4382795"/>
              <a:ext cx="826251" cy="826251"/>
            </a:xfrm>
            <a:custGeom>
              <a:avLst/>
              <a:gdLst>
                <a:gd name="connsiteX0" fmla="*/ 277459 w 554916"/>
                <a:gd name="connsiteY0" fmla="*/ 0 h 554916"/>
                <a:gd name="connsiteX1" fmla="*/ 473651 w 554916"/>
                <a:gd name="connsiteY1" fmla="*/ 81266 h 554916"/>
                <a:gd name="connsiteX2" fmla="*/ 473651 w 554916"/>
                <a:gd name="connsiteY2" fmla="*/ 473651 h 554916"/>
                <a:gd name="connsiteX3" fmla="*/ 81266 w 554916"/>
                <a:gd name="connsiteY3" fmla="*/ 473651 h 554916"/>
                <a:gd name="connsiteX4" fmla="*/ 81266 w 554916"/>
                <a:gd name="connsiteY4" fmla="*/ 81266 h 554916"/>
                <a:gd name="connsiteX5" fmla="*/ 277459 w 554916"/>
                <a:gd name="connsiteY5" fmla="*/ 0 h 55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4916" h="554916">
                  <a:moveTo>
                    <a:pt x="277459" y="0"/>
                  </a:moveTo>
                  <a:cubicBezTo>
                    <a:pt x="348466" y="0"/>
                    <a:pt x="419474" y="27089"/>
                    <a:pt x="473651" y="81266"/>
                  </a:cubicBezTo>
                  <a:cubicBezTo>
                    <a:pt x="582005" y="189620"/>
                    <a:pt x="582005" y="365297"/>
                    <a:pt x="473651" y="473651"/>
                  </a:cubicBezTo>
                  <a:cubicBezTo>
                    <a:pt x="365297" y="582005"/>
                    <a:pt x="189620" y="582005"/>
                    <a:pt x="81266" y="473651"/>
                  </a:cubicBezTo>
                  <a:cubicBezTo>
                    <a:pt x="-27089" y="365297"/>
                    <a:pt x="-27089" y="189620"/>
                    <a:pt x="81266" y="81266"/>
                  </a:cubicBezTo>
                  <a:cubicBezTo>
                    <a:pt x="135443" y="27089"/>
                    <a:pt x="206451" y="0"/>
                    <a:pt x="27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3200" dirty="0">
                  <a:latin typeface="Impact" panose="020B0806030902050204" pitchFamily="34" charset="0"/>
                </a:rPr>
                <a:t>4</a:t>
              </a:r>
            </a:p>
          </p:txBody>
        </p:sp>
        <p:sp>
          <p:nvSpPr>
            <p:cNvPr id="21" name="Freeform: Shape 62"/>
            <p:cNvSpPr/>
            <p:nvPr/>
          </p:nvSpPr>
          <p:spPr>
            <a:xfrm>
              <a:off x="6825466" y="2060849"/>
              <a:ext cx="826251" cy="826251"/>
            </a:xfrm>
            <a:custGeom>
              <a:avLst/>
              <a:gdLst>
                <a:gd name="connsiteX0" fmla="*/ 277459 w 554916"/>
                <a:gd name="connsiteY0" fmla="*/ 0 h 554916"/>
                <a:gd name="connsiteX1" fmla="*/ 473651 w 554916"/>
                <a:gd name="connsiteY1" fmla="*/ 81266 h 554916"/>
                <a:gd name="connsiteX2" fmla="*/ 473651 w 554916"/>
                <a:gd name="connsiteY2" fmla="*/ 473651 h 554916"/>
                <a:gd name="connsiteX3" fmla="*/ 81266 w 554916"/>
                <a:gd name="connsiteY3" fmla="*/ 473651 h 554916"/>
                <a:gd name="connsiteX4" fmla="*/ 81266 w 554916"/>
                <a:gd name="connsiteY4" fmla="*/ 81266 h 554916"/>
                <a:gd name="connsiteX5" fmla="*/ 277459 w 554916"/>
                <a:gd name="connsiteY5" fmla="*/ 0 h 55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4916" h="554916">
                  <a:moveTo>
                    <a:pt x="277459" y="0"/>
                  </a:moveTo>
                  <a:cubicBezTo>
                    <a:pt x="348466" y="0"/>
                    <a:pt x="419474" y="27089"/>
                    <a:pt x="473651" y="81266"/>
                  </a:cubicBezTo>
                  <a:cubicBezTo>
                    <a:pt x="582005" y="189620"/>
                    <a:pt x="582005" y="365297"/>
                    <a:pt x="473651" y="473651"/>
                  </a:cubicBezTo>
                  <a:cubicBezTo>
                    <a:pt x="365297" y="582005"/>
                    <a:pt x="189620" y="582005"/>
                    <a:pt x="81266" y="473651"/>
                  </a:cubicBezTo>
                  <a:cubicBezTo>
                    <a:pt x="-27089" y="365297"/>
                    <a:pt x="-27089" y="189620"/>
                    <a:pt x="81266" y="81266"/>
                  </a:cubicBezTo>
                  <a:cubicBezTo>
                    <a:pt x="135443" y="27089"/>
                    <a:pt x="206451" y="0"/>
                    <a:pt x="277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3200" dirty="0">
                  <a:latin typeface="Impact" panose="020B0806030902050204" pitchFamily="34" charset="0"/>
                </a:rPr>
                <a:t>2</a:t>
              </a:r>
            </a:p>
          </p:txBody>
        </p:sp>
        <p:sp>
          <p:nvSpPr>
            <p:cNvPr id="29" name="Freeform: Shape 42"/>
            <p:cNvSpPr>
              <a:spLocks/>
            </p:cNvSpPr>
            <p:nvPr/>
          </p:nvSpPr>
          <p:spPr bwMode="auto">
            <a:xfrm>
              <a:off x="7860515" y="2265924"/>
              <a:ext cx="401319" cy="401319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61" name="图片占位符 6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0" r="21330"/>
          <a:stretch/>
        </p:blipFill>
        <p:spPr/>
      </p:pic>
      <p:grpSp>
        <p:nvGrpSpPr>
          <p:cNvPr id="48" name="组合 47"/>
          <p:cNvGrpSpPr/>
          <p:nvPr/>
        </p:nvGrpSpPr>
        <p:grpSpPr>
          <a:xfrm>
            <a:off x="8648307" y="1872256"/>
            <a:ext cx="2848368" cy="2016221"/>
            <a:chOff x="6302885" y="1678126"/>
            <a:chExt cx="2848368" cy="2016221"/>
          </a:xfrm>
        </p:grpSpPr>
        <p:sp>
          <p:nvSpPr>
            <p:cNvPr id="49" name="矩形 48"/>
            <p:cNvSpPr/>
            <p:nvPr/>
          </p:nvSpPr>
          <p:spPr>
            <a:xfrm>
              <a:off x="6302885" y="2030750"/>
              <a:ext cx="2848368" cy="16635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$ </a:t>
              </a:r>
              <a:r>
                <a:rPr lang="en-US" sz="1800" b="1" i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sqoop</a:t>
              </a: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job --create </a:t>
              </a:r>
              <a:r>
                <a:rPr lang="en-US" sz="1800" b="1" i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myjob</a:t>
              </a: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-- import  --connect </a:t>
              </a:r>
              <a:r>
                <a:rPr lang="en-US" sz="1800" b="1" i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jdbc:mysql</a:t>
              </a: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://localhost/</a:t>
              </a:r>
              <a:r>
                <a:rPr lang="en-US" sz="1800" b="1" i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db</a:t>
              </a: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--username root 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--table employee --m 1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302885" y="1678126"/>
              <a:ext cx="2241974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Tạo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Job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648307" y="4439774"/>
            <a:ext cx="2848368" cy="728176"/>
            <a:chOff x="6302885" y="1678126"/>
            <a:chExt cx="2848368" cy="728176"/>
          </a:xfrm>
        </p:grpSpPr>
        <p:sp>
          <p:nvSpPr>
            <p:cNvPr id="52" name="矩形 51"/>
            <p:cNvSpPr/>
            <p:nvPr/>
          </p:nvSpPr>
          <p:spPr>
            <a:xfrm>
              <a:off x="6302885" y="2030750"/>
              <a:ext cx="2848368" cy="37555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$ </a:t>
              </a:r>
              <a:r>
                <a:rPr lang="en-US" sz="1800" b="1" i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sqoop</a:t>
              </a: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job --exec </a:t>
              </a:r>
              <a:r>
                <a:rPr lang="en-US" sz="1800" b="1" i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myjob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302885" y="1678126"/>
              <a:ext cx="2241974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Thực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thi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Job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12052" y="1872256"/>
            <a:ext cx="2848368" cy="1319427"/>
            <a:chOff x="6302885" y="1678126"/>
            <a:chExt cx="2848368" cy="1319427"/>
          </a:xfrm>
        </p:grpSpPr>
        <p:sp>
          <p:nvSpPr>
            <p:cNvPr id="55" name="矩形 54"/>
            <p:cNvSpPr/>
            <p:nvPr/>
          </p:nvSpPr>
          <p:spPr>
            <a:xfrm>
              <a:off x="6302885" y="2030750"/>
              <a:ext cx="2848368" cy="96680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$ </a:t>
              </a:r>
              <a:r>
                <a:rPr lang="en-US" sz="1800" b="1" i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sqoop</a:t>
              </a:r>
              <a:r>
                <a:rPr lang="en-US" sz="1800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job (generic-</a:t>
              </a:r>
              <a:r>
                <a:rPr lang="en-US" sz="1800" b="1" i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args</a:t>
              </a:r>
              <a:r>
                <a:rPr lang="en-US" sz="1800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) (job-</a:t>
              </a:r>
              <a:r>
                <a:rPr lang="en-US" sz="1800" b="1" i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args</a:t>
              </a:r>
              <a:r>
                <a:rPr lang="en-US" sz="1800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) [-- [</a:t>
              </a:r>
              <a:r>
                <a:rPr lang="en-US" sz="1800" b="1" i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subtool</a:t>
              </a:r>
              <a:r>
                <a:rPr lang="en-US" sz="1800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-name] (</a:t>
              </a:r>
              <a:r>
                <a:rPr lang="en-US" sz="1800" b="1" i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subtool-args</a:t>
              </a:r>
              <a:r>
                <a:rPr lang="en-US" sz="1800" b="1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)]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6909279" y="1678126"/>
              <a:ext cx="2241974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Cơ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bản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12052" y="4208773"/>
            <a:ext cx="2848368" cy="728176"/>
            <a:chOff x="6302885" y="1678126"/>
            <a:chExt cx="2848368" cy="728176"/>
          </a:xfrm>
        </p:grpSpPr>
        <p:sp>
          <p:nvSpPr>
            <p:cNvPr id="58" name="矩形 57"/>
            <p:cNvSpPr/>
            <p:nvPr/>
          </p:nvSpPr>
          <p:spPr>
            <a:xfrm>
              <a:off x="6302885" y="2030750"/>
              <a:ext cx="2848368" cy="37555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$ </a:t>
              </a:r>
              <a:r>
                <a:rPr lang="en-US" sz="1800" b="1" i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sqoop</a:t>
              </a:r>
              <a:r>
                <a:rPr lang="en-US" sz="1800" b="1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job --show </a:t>
              </a:r>
              <a:r>
                <a:rPr lang="en-US" sz="1800" b="1" i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myjob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909279" y="1678126"/>
              <a:ext cx="2241974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Kiểm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Job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3810000" y="1162956"/>
            <a:ext cx="4572000" cy="219758"/>
          </a:xfrm>
          <a:prstGeom prst="rect">
            <a:avLst/>
          </a:prstGeom>
        </p:spPr>
      </p:pic>
      <p:sp>
        <p:nvSpPr>
          <p:cNvPr id="34" name="文本框 7">
            <a:extLst>
              <a:ext uri="{FF2B5EF4-FFF2-40B4-BE49-F238E27FC236}">
                <a16:creationId xmlns:a16="http://schemas.microsoft.com/office/drawing/2014/main" id="{AD57221D-6D4F-40E0-A119-5B33633CF70B}"/>
              </a:ext>
            </a:extLst>
          </p:cNvPr>
          <p:cNvSpPr txBox="1"/>
          <p:nvPr/>
        </p:nvSpPr>
        <p:spPr>
          <a:xfrm>
            <a:off x="3902999" y="494218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6</a:t>
            </a:r>
          </a:p>
        </p:txBody>
      </p:sp>
      <p:sp>
        <p:nvSpPr>
          <p:cNvPr id="35" name="文本框 3">
            <a:extLst>
              <a:ext uri="{FF2B5EF4-FFF2-40B4-BE49-F238E27FC236}">
                <a16:creationId xmlns:a16="http://schemas.microsoft.com/office/drawing/2014/main" id="{93385051-3BE5-4A20-AE8E-AF128990B639}"/>
              </a:ext>
            </a:extLst>
          </p:cNvPr>
          <p:cNvSpPr txBox="1"/>
          <p:nvPr/>
        </p:nvSpPr>
        <p:spPr>
          <a:xfrm>
            <a:off x="5177959" y="304490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Sqoop Job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1831345-2397-4C1D-8BAB-0F4E36BC9279}"/>
              </a:ext>
            </a:extLst>
          </p:cNvPr>
          <p:cNvSpPr txBox="1"/>
          <p:nvPr/>
        </p:nvSpPr>
        <p:spPr>
          <a:xfrm>
            <a:off x="1333336" y="1090643"/>
            <a:ext cx="2107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Cú</a:t>
            </a:r>
            <a:r>
              <a:rPr lang="en-US" sz="2800" b="1" dirty="0"/>
              <a:t> </a:t>
            </a:r>
            <a:r>
              <a:rPr lang="en-US" sz="2800" b="1" dirty="0" err="1"/>
              <a:t>pháp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50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35" presetClass="path" presetSubtype="0" decel="100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22222E-6 L -0.03893 2.22222E-6 " pathEditMode="relative" rAng="0" ptsTypes="AA">
                                          <p:cBhvr>
                                            <p:cTn id="16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5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6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9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5" grpId="0"/>
          <p:bldP spid="35" grpId="1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35" presetClass="path" presetSubtype="0" decel="100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2.22222E-6 L -0.03893 2.22222E-6 " pathEditMode="relative" rAng="0" ptsTypes="AA">
                                          <p:cBhvr>
                                            <p:cTn id="16" dur="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5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5" grpId="0"/>
          <p:bldP spid="35" grpId="1"/>
          <p:bldP spid="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8371" y="364723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Cài</a:t>
            </a: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đặt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7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F53D159-C3BA-4D86-BB00-605BA89C7D4B}"/>
              </a:ext>
            </a:extLst>
          </p:cNvPr>
          <p:cNvSpPr txBox="1"/>
          <p:nvPr/>
        </p:nvSpPr>
        <p:spPr>
          <a:xfrm>
            <a:off x="4655797" y="1482282"/>
            <a:ext cx="646043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7.1</a:t>
            </a:r>
            <a:r>
              <a:rPr lang="en-US" dirty="0"/>
              <a:t>  Download Sqoop: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để</a:t>
            </a:r>
            <a:r>
              <a:rPr lang="en-US" dirty="0"/>
              <a:t> download Sqoop: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http://mirror.downloadvn.com/apache/sqoop/1.4.7/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899E9E0-8C6A-447C-AAF3-9ECEF3BA8946}"/>
              </a:ext>
            </a:extLst>
          </p:cNvPr>
          <p:cNvSpPr txBox="1"/>
          <p:nvPr/>
        </p:nvSpPr>
        <p:spPr>
          <a:xfrm>
            <a:off x="4655797" y="2432278"/>
            <a:ext cx="5953539" cy="1551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7.2</a:t>
            </a:r>
            <a:r>
              <a:rPr lang="en-US" dirty="0"/>
              <a:t>  Install: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extract Sqoop: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	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tar -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xvf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sqoop-1.4.7.bin__hadoop-2.6.0.tar.gz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$mv sqoop-1.4.7.bin__hadoop-2.6.0 /home/hang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copy sang /home/user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5BCE94C-3AC8-4970-99BA-996EB813A8C8}"/>
              </a:ext>
            </a:extLst>
          </p:cNvPr>
          <p:cNvSpPr txBox="1"/>
          <p:nvPr/>
        </p:nvSpPr>
        <p:spPr>
          <a:xfrm>
            <a:off x="4655797" y="4010599"/>
            <a:ext cx="6211957" cy="2319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7.3</a:t>
            </a:r>
            <a:r>
              <a:rPr lang="en-US" dirty="0"/>
              <a:t> Configure </a:t>
            </a:r>
            <a:r>
              <a:rPr lang="en-US" dirty="0" err="1"/>
              <a:t>bashrc</a:t>
            </a:r>
            <a:r>
              <a:rPr lang="en-US" dirty="0"/>
              <a:t>: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Sqoop</a:t>
            </a:r>
          </a:p>
          <a:p>
            <a:r>
              <a:rPr lang="en-US" dirty="0"/>
              <a:t>	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$</a:t>
            </a:r>
            <a:r>
              <a:rPr lang="en-US" sz="1800" i="1" dirty="0" err="1">
                <a:effectLst/>
                <a:latin typeface="+mj-lt"/>
                <a:ea typeface="Calibri" panose="020F0502020204030204" pitchFamily="34" charset="0"/>
              </a:rPr>
              <a:t>getdit</a:t>
            </a:r>
            <a:r>
              <a:rPr lang="en-US" sz="1800" i="1" dirty="0">
                <a:effectLst/>
                <a:latin typeface="+mj-lt"/>
                <a:ea typeface="Calibri" panose="020F0502020204030204" pitchFamily="34" charset="0"/>
              </a:rPr>
              <a:t> .</a:t>
            </a:r>
            <a:r>
              <a:rPr lang="en-US" sz="1800" i="1" dirty="0" err="1">
                <a:effectLst/>
                <a:latin typeface="+mj-lt"/>
                <a:ea typeface="Calibri" panose="020F0502020204030204" pitchFamily="34" charset="0"/>
              </a:rPr>
              <a:t>bashrc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</a:p>
          <a:p>
            <a:pPr lvl="2">
              <a:lnSpc>
                <a:spcPct val="107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#SET SQOOP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export SQOOP_HOME=/home/hang/ sqoop-1.4.7.bin__hadoop-2.6.0/bin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export PATH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$</a:t>
            </a:r>
            <a:r>
              <a:rPr lang="en-US" sz="1800" i="1" dirty="0" err="1">
                <a:effectLst/>
                <a:latin typeface="+mj-lt"/>
                <a:ea typeface="Calibri" panose="020F0502020204030204" pitchFamily="34" charset="0"/>
              </a:rPr>
              <a:t>getdit</a:t>
            </a:r>
            <a:r>
              <a:rPr lang="en-US" sz="1800" i="1" dirty="0">
                <a:effectLst/>
                <a:latin typeface="+mj-lt"/>
                <a:ea typeface="Calibri" panose="020F0502020204030204" pitchFamily="34" charset="0"/>
              </a:rPr>
              <a:t> .</a:t>
            </a:r>
            <a:r>
              <a:rPr lang="en-US" sz="1800" i="1" dirty="0" err="1">
                <a:effectLst/>
                <a:latin typeface="+mj-lt"/>
                <a:ea typeface="Calibri" panose="020F0502020204030204" pitchFamily="34" charset="0"/>
              </a:rPr>
              <a:t>bashrc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</a:rPr>
              <a:t>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776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0.03893 -4.07407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5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8371" y="364723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Cài</a:t>
            </a: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đặt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7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F53D159-C3BA-4D86-BB00-605BA89C7D4B}"/>
              </a:ext>
            </a:extLst>
          </p:cNvPr>
          <p:cNvSpPr txBox="1"/>
          <p:nvPr/>
        </p:nvSpPr>
        <p:spPr>
          <a:xfrm>
            <a:off x="4655797" y="1613832"/>
            <a:ext cx="6460434" cy="325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7.4</a:t>
            </a:r>
            <a:r>
              <a:rPr lang="en-US" dirty="0"/>
              <a:t>  Configure Sqoop: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folder conf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file template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file sqoop-env.sh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$cd $SQOOP_HOME/conf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$mv sqoop-env-template.sh sqoop-env.sh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sqoop.env.sh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gõ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export HADOOP_COMMON_HOME= /home/hang/hadoop-3.3.0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export HADOOP_MAPRED_HOME= /home/hang/hadoop-3.3.0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5BCE94C-3AC8-4970-99BA-996EB813A8C8}"/>
              </a:ext>
            </a:extLst>
          </p:cNvPr>
          <p:cNvSpPr txBox="1"/>
          <p:nvPr/>
        </p:nvSpPr>
        <p:spPr>
          <a:xfrm>
            <a:off x="4655797" y="4047998"/>
            <a:ext cx="7291038" cy="218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7.5</a:t>
            </a:r>
            <a:r>
              <a:rPr lang="en-US" dirty="0"/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Download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configure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-connector-java:</a:t>
            </a:r>
            <a:r>
              <a:rPr lang="en-US" dirty="0"/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link 	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http://ftp.ntu.edu.tw/MySQL/Downloads/Connector-J/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extract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-connector-java. Sau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copy folder sang /home/hang/sqoop-1.4.7.bin__hadoop-2.6.0/lib: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  <a:r>
              <a:rPr lang="en-US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$tar -</a:t>
            </a:r>
            <a:r>
              <a:rPr lang="en-US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xvf</a:t>
            </a:r>
            <a:r>
              <a:rPr lang="en-US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mysql-connector-java-8.0.20.tar.gz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$mv s mysql-connector-java-8.0.20 /home/hang/sqoop-1.4.7.bin__hadoop-2.6.0/lib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0.03893 -4.07407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358505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Demo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8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68DBACB-3D99-48B9-871A-754FC256C8E3}"/>
              </a:ext>
            </a:extLst>
          </p:cNvPr>
          <p:cNvSpPr txBox="1"/>
          <p:nvPr/>
        </p:nvSpPr>
        <p:spPr>
          <a:xfrm>
            <a:off x="4655797" y="1622464"/>
            <a:ext cx="6917635" cy="433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8.1</a:t>
            </a:r>
            <a:r>
              <a:rPr lang="en-US" b="1" dirty="0"/>
              <a:t>  Import: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terminal,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-u root –p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HQTCSDL MySQL.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database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sang HDFS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terminal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Sqoop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Start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hdfs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yarn: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$sbin/start-hdfs.sh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$sbin/start-yarn.sh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table 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MySQL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Sqoop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3893 1.85185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358505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Demo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8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68DBACB-3D99-48B9-871A-754FC256C8E3}"/>
              </a:ext>
            </a:extLst>
          </p:cNvPr>
          <p:cNvSpPr txBox="1"/>
          <p:nvPr/>
        </p:nvSpPr>
        <p:spPr>
          <a:xfrm>
            <a:off x="4655797" y="1613832"/>
            <a:ext cx="6917635" cy="4641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8.1</a:t>
            </a:r>
            <a:r>
              <a:rPr lang="en-US" b="1" dirty="0"/>
              <a:t>  Import: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Demo import 1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-connect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://127.0.0.1:3306/test --username root -table student --m 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HDFS: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hadoop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fs -ls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Hadoop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ở system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hadoop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fs –ls student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HDFS: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hadoop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fs –cat /home/hang/student/part*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2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3893 1.85185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358505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Demo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8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68DBACB-3D99-48B9-871A-754FC256C8E3}"/>
              </a:ext>
            </a:extLst>
          </p:cNvPr>
          <p:cNvSpPr txBox="1"/>
          <p:nvPr/>
        </p:nvSpPr>
        <p:spPr>
          <a:xfrm>
            <a:off x="4655797" y="1613832"/>
            <a:ext cx="6917635" cy="39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8.1</a:t>
            </a:r>
            <a:r>
              <a:rPr lang="en-US" b="1" dirty="0"/>
              <a:t>  Import: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 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(optional):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target directory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-connect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://127.0.0.1:3306/test --username root -table student --m 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–target-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home/hang/stu1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 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(optional):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where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target directory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-connect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://127.0.0.1:3306/test --username root -table student --m 3 --where "id&gt;2" 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–target-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home/hang/stu2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3893 1.85185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358505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Demo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8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68DBACB-3D99-48B9-871A-754FC256C8E3}"/>
              </a:ext>
            </a:extLst>
          </p:cNvPr>
          <p:cNvSpPr txBox="1"/>
          <p:nvPr/>
        </p:nvSpPr>
        <p:spPr>
          <a:xfrm>
            <a:off x="4655797" y="1613832"/>
            <a:ext cx="6917635" cy="3523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8.1</a:t>
            </a:r>
            <a:r>
              <a:rPr lang="en-US" b="1" dirty="0"/>
              <a:t>  Import: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9: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incremental import: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9.1: Thao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Append mode: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--connect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://127.0.0.1:3306/test --username root --password 123 --table student -m 1 --incremental append --check-column id --last-value ""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9.2: Thao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Lastmodified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mode: 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--connect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://127.0.0.1:3306/test --username root --password 123 --table student -m 1 --incremental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lastmodified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--check-column last-modified --last-value ""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3893 1.85185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358505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Demo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8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68DBACB-3D99-48B9-871A-754FC256C8E3}"/>
              </a:ext>
            </a:extLst>
          </p:cNvPr>
          <p:cNvSpPr txBox="1"/>
          <p:nvPr/>
        </p:nvSpPr>
        <p:spPr>
          <a:xfrm>
            <a:off x="4655797" y="1447032"/>
            <a:ext cx="6917635" cy="5005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8.1 </a:t>
            </a:r>
            <a:r>
              <a:rPr lang="en-US" b="1" dirty="0"/>
              <a:t> Import: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10: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job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incremental import: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job,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java-json.jar"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/lib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Link download file jar: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http://www.java2s.com/Code/Jar/j/Downloadjavajsonjar.htm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job --create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myjob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 import --connect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://127.0.0.1:3306/test --username root --password 123 –table student -m 1 --incremental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lastmodified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--merge-key id --check-column last-modified --last-value ""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job –list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job: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job --exec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myjob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3893 1.85185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" r="3106" b="1533"/>
          <a:stretch/>
        </p:blipFill>
        <p:spPr>
          <a:xfrm>
            <a:off x="2512005" y="0"/>
            <a:ext cx="9679995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63084" y="410930"/>
            <a:ext cx="2043931" cy="533400"/>
            <a:chOff x="6238875" y="2670175"/>
            <a:chExt cx="2043931" cy="533400"/>
          </a:xfrm>
        </p:grpSpPr>
        <p:sp>
          <p:nvSpPr>
            <p:cNvPr id="15" name="文本框 14"/>
            <p:cNvSpPr txBox="1"/>
            <p:nvPr/>
          </p:nvSpPr>
          <p:spPr>
            <a:xfrm>
              <a:off x="6892682" y="2726876"/>
              <a:ext cx="13901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Giới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thiệu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238875" y="2670175"/>
              <a:ext cx="533400" cy="533400"/>
              <a:chOff x="6238875" y="2670175"/>
              <a:chExt cx="533400" cy="53340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238875" y="26701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278370" y="2750349"/>
                <a:ext cx="474855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01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45374" y="1345990"/>
            <a:ext cx="3471329" cy="533400"/>
            <a:chOff x="6238875" y="3635375"/>
            <a:chExt cx="3471329" cy="533400"/>
          </a:xfrm>
        </p:grpSpPr>
        <p:sp>
          <p:nvSpPr>
            <p:cNvPr id="22" name="文本框 21"/>
            <p:cNvSpPr txBox="1"/>
            <p:nvPr/>
          </p:nvSpPr>
          <p:spPr>
            <a:xfrm>
              <a:off x="6915849" y="3683432"/>
              <a:ext cx="2794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Đặc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trưng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của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Sqoop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238875" y="3635375"/>
              <a:ext cx="533400" cy="533400"/>
              <a:chOff x="6238875" y="3635375"/>
              <a:chExt cx="533400" cy="53340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6238875" y="36353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278370" y="3715549"/>
                <a:ext cx="474855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02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345374" y="2310719"/>
            <a:ext cx="2528763" cy="552568"/>
            <a:chOff x="6238875" y="4581407"/>
            <a:chExt cx="2528763" cy="552568"/>
          </a:xfrm>
        </p:grpSpPr>
        <p:sp>
          <p:nvSpPr>
            <p:cNvPr id="29" name="文本框 28"/>
            <p:cNvSpPr txBox="1"/>
            <p:nvPr/>
          </p:nvSpPr>
          <p:spPr>
            <a:xfrm>
              <a:off x="6915849" y="4581407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Sqoop Import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238875" y="4600575"/>
              <a:ext cx="533400" cy="533400"/>
              <a:chOff x="6238875" y="4600575"/>
              <a:chExt cx="533400" cy="53340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6238875" y="46005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278370" y="4680749"/>
                <a:ext cx="474855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03</a:t>
                </a:r>
              </a:p>
            </p:txBody>
          </p:sp>
        </p:grp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CBCE2F27-1948-4AAF-B7D2-B7B4F23C2784}"/>
              </a:ext>
            </a:extLst>
          </p:cNvPr>
          <p:cNvSpPr/>
          <p:nvPr/>
        </p:nvSpPr>
        <p:spPr>
          <a:xfrm>
            <a:off x="7154615" y="1972128"/>
            <a:ext cx="2866178" cy="6438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</a:rPr>
              <a:t>NỘI DUNG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2" name="组合 16">
            <a:extLst>
              <a:ext uri="{FF2B5EF4-FFF2-40B4-BE49-F238E27FC236}">
                <a16:creationId xmlns:a16="http://schemas.microsoft.com/office/drawing/2014/main" id="{CF7C9395-BF31-434C-9F32-0E9BE9D39CC3}"/>
              </a:ext>
            </a:extLst>
          </p:cNvPr>
          <p:cNvGrpSpPr/>
          <p:nvPr/>
        </p:nvGrpSpPr>
        <p:grpSpPr>
          <a:xfrm>
            <a:off x="345374" y="3301369"/>
            <a:ext cx="2794355" cy="707886"/>
            <a:chOff x="6238875" y="3616254"/>
            <a:chExt cx="2487085" cy="707886"/>
          </a:xfrm>
        </p:grpSpPr>
        <p:sp>
          <p:nvSpPr>
            <p:cNvPr id="38" name="文本框 21">
              <a:extLst>
                <a:ext uri="{FF2B5EF4-FFF2-40B4-BE49-F238E27FC236}">
                  <a16:creationId xmlns:a16="http://schemas.microsoft.com/office/drawing/2014/main" id="{1EE7DB17-ECDB-46CE-82A2-B35FC09BF164}"/>
                </a:ext>
              </a:extLst>
            </p:cNvPr>
            <p:cNvSpPr txBox="1"/>
            <p:nvPr/>
          </p:nvSpPr>
          <p:spPr>
            <a:xfrm>
              <a:off x="6915849" y="3616254"/>
              <a:ext cx="18101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Sqoop Export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35" name="组合 18">
              <a:extLst>
                <a:ext uri="{FF2B5EF4-FFF2-40B4-BE49-F238E27FC236}">
                  <a16:creationId xmlns:a16="http://schemas.microsoft.com/office/drawing/2014/main" id="{B9458378-6166-4587-85A3-FF64FC1A0684}"/>
                </a:ext>
              </a:extLst>
            </p:cNvPr>
            <p:cNvGrpSpPr/>
            <p:nvPr/>
          </p:nvGrpSpPr>
          <p:grpSpPr>
            <a:xfrm>
              <a:off x="6238875" y="3635375"/>
              <a:ext cx="533400" cy="533400"/>
              <a:chOff x="6238875" y="3635375"/>
              <a:chExt cx="533400" cy="533400"/>
            </a:xfrm>
          </p:grpSpPr>
          <p:sp>
            <p:nvSpPr>
              <p:cNvPr id="36" name="椭圆 19">
                <a:extLst>
                  <a:ext uri="{FF2B5EF4-FFF2-40B4-BE49-F238E27FC236}">
                    <a16:creationId xmlns:a16="http://schemas.microsoft.com/office/drawing/2014/main" id="{90C29AC1-454A-405B-8D53-A3AA6A91618D}"/>
                  </a:ext>
                </a:extLst>
              </p:cNvPr>
              <p:cNvSpPr/>
              <p:nvPr/>
            </p:nvSpPr>
            <p:spPr>
              <a:xfrm>
                <a:off x="6238875" y="36353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文本框 20">
                <a:extLst>
                  <a:ext uri="{FF2B5EF4-FFF2-40B4-BE49-F238E27FC236}">
                    <a16:creationId xmlns:a16="http://schemas.microsoft.com/office/drawing/2014/main" id="{95D3D472-0DA5-44FF-896C-D8CBCCB4B83C}"/>
                  </a:ext>
                </a:extLst>
              </p:cNvPr>
              <p:cNvSpPr txBox="1"/>
              <p:nvPr/>
            </p:nvSpPr>
            <p:spPr>
              <a:xfrm>
                <a:off x="6278370" y="3715549"/>
                <a:ext cx="474855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04</a:t>
                </a:r>
              </a:p>
            </p:txBody>
          </p:sp>
        </p:grpSp>
      </p:grpSp>
      <p:grpSp>
        <p:nvGrpSpPr>
          <p:cNvPr id="40" name="组合 23">
            <a:extLst>
              <a:ext uri="{FF2B5EF4-FFF2-40B4-BE49-F238E27FC236}">
                <a16:creationId xmlns:a16="http://schemas.microsoft.com/office/drawing/2014/main" id="{E809E956-E05A-45E8-8E73-4AEB558A0899}"/>
              </a:ext>
            </a:extLst>
          </p:cNvPr>
          <p:cNvGrpSpPr/>
          <p:nvPr/>
        </p:nvGrpSpPr>
        <p:grpSpPr>
          <a:xfrm>
            <a:off x="345374" y="4426043"/>
            <a:ext cx="3541861" cy="552568"/>
            <a:chOff x="6238875" y="4581407"/>
            <a:chExt cx="3541861" cy="552568"/>
          </a:xfrm>
        </p:grpSpPr>
        <p:sp>
          <p:nvSpPr>
            <p:cNvPr id="45" name="文本框 28">
              <a:extLst>
                <a:ext uri="{FF2B5EF4-FFF2-40B4-BE49-F238E27FC236}">
                  <a16:creationId xmlns:a16="http://schemas.microsoft.com/office/drawing/2014/main" id="{04FD4536-D721-48DB-B914-B8178C39E196}"/>
                </a:ext>
              </a:extLst>
            </p:cNvPr>
            <p:cNvSpPr txBox="1"/>
            <p:nvPr/>
          </p:nvSpPr>
          <p:spPr>
            <a:xfrm>
              <a:off x="6915849" y="4581407"/>
              <a:ext cx="2864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Sqoop List Databases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42" name="组合 25">
              <a:extLst>
                <a:ext uri="{FF2B5EF4-FFF2-40B4-BE49-F238E27FC236}">
                  <a16:creationId xmlns:a16="http://schemas.microsoft.com/office/drawing/2014/main" id="{C986F248-5AA8-4527-990D-A1B3B004D473}"/>
                </a:ext>
              </a:extLst>
            </p:cNvPr>
            <p:cNvGrpSpPr/>
            <p:nvPr/>
          </p:nvGrpSpPr>
          <p:grpSpPr>
            <a:xfrm>
              <a:off x="6238875" y="4600575"/>
              <a:ext cx="533400" cy="533400"/>
              <a:chOff x="6238875" y="4600575"/>
              <a:chExt cx="533400" cy="533400"/>
            </a:xfrm>
          </p:grpSpPr>
          <p:sp>
            <p:nvSpPr>
              <p:cNvPr id="43" name="椭圆 26">
                <a:extLst>
                  <a:ext uri="{FF2B5EF4-FFF2-40B4-BE49-F238E27FC236}">
                    <a16:creationId xmlns:a16="http://schemas.microsoft.com/office/drawing/2014/main" id="{65392AE7-FBB5-455C-A355-A10C0C8BB6EA}"/>
                  </a:ext>
                </a:extLst>
              </p:cNvPr>
              <p:cNvSpPr/>
              <p:nvPr/>
            </p:nvSpPr>
            <p:spPr>
              <a:xfrm>
                <a:off x="6238875" y="46005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27">
                <a:extLst>
                  <a:ext uri="{FF2B5EF4-FFF2-40B4-BE49-F238E27FC236}">
                    <a16:creationId xmlns:a16="http://schemas.microsoft.com/office/drawing/2014/main" id="{94D0C12A-2523-4EFC-9098-8A259D1EE34D}"/>
                  </a:ext>
                </a:extLst>
              </p:cNvPr>
              <p:cNvSpPr txBox="1"/>
              <p:nvPr/>
            </p:nvSpPr>
            <p:spPr>
              <a:xfrm>
                <a:off x="6278370" y="4680749"/>
                <a:ext cx="474855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05</a:t>
                </a:r>
              </a:p>
            </p:txBody>
          </p:sp>
        </p:grpSp>
      </p:grpSp>
      <p:grpSp>
        <p:nvGrpSpPr>
          <p:cNvPr id="47" name="组合 9">
            <a:extLst>
              <a:ext uri="{FF2B5EF4-FFF2-40B4-BE49-F238E27FC236}">
                <a16:creationId xmlns:a16="http://schemas.microsoft.com/office/drawing/2014/main" id="{88D31A04-84C4-4D6D-9647-BAF09C442F11}"/>
              </a:ext>
            </a:extLst>
          </p:cNvPr>
          <p:cNvGrpSpPr/>
          <p:nvPr/>
        </p:nvGrpSpPr>
        <p:grpSpPr>
          <a:xfrm>
            <a:off x="3774374" y="1366724"/>
            <a:ext cx="1551810" cy="533400"/>
            <a:chOff x="6238875" y="2670175"/>
            <a:chExt cx="1551810" cy="533400"/>
          </a:xfrm>
        </p:grpSpPr>
        <p:sp>
          <p:nvSpPr>
            <p:cNvPr id="48" name="文本框 14">
              <a:extLst>
                <a:ext uri="{FF2B5EF4-FFF2-40B4-BE49-F238E27FC236}">
                  <a16:creationId xmlns:a16="http://schemas.microsoft.com/office/drawing/2014/main" id="{0D826C13-E648-403D-8DE6-9167D3D9B313}"/>
                </a:ext>
              </a:extLst>
            </p:cNvPr>
            <p:cNvSpPr txBox="1"/>
            <p:nvPr/>
          </p:nvSpPr>
          <p:spPr>
            <a:xfrm>
              <a:off x="6892682" y="2726876"/>
              <a:ext cx="89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Demo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49" name="组合 11">
              <a:extLst>
                <a:ext uri="{FF2B5EF4-FFF2-40B4-BE49-F238E27FC236}">
                  <a16:creationId xmlns:a16="http://schemas.microsoft.com/office/drawing/2014/main" id="{EEB32EE6-D1B6-4376-AE3E-1C2AF736E52F}"/>
                </a:ext>
              </a:extLst>
            </p:cNvPr>
            <p:cNvGrpSpPr/>
            <p:nvPr/>
          </p:nvGrpSpPr>
          <p:grpSpPr>
            <a:xfrm>
              <a:off x="6238875" y="2670175"/>
              <a:ext cx="533400" cy="533400"/>
              <a:chOff x="6238875" y="2670175"/>
              <a:chExt cx="533400" cy="533400"/>
            </a:xfrm>
          </p:grpSpPr>
          <p:sp>
            <p:nvSpPr>
              <p:cNvPr id="50" name="椭圆 12">
                <a:extLst>
                  <a:ext uri="{FF2B5EF4-FFF2-40B4-BE49-F238E27FC236}">
                    <a16:creationId xmlns:a16="http://schemas.microsoft.com/office/drawing/2014/main" id="{9F575AF1-98D5-43CA-A9F2-74A71C8362AF}"/>
                  </a:ext>
                </a:extLst>
              </p:cNvPr>
              <p:cNvSpPr/>
              <p:nvPr/>
            </p:nvSpPr>
            <p:spPr>
              <a:xfrm>
                <a:off x="6238875" y="2670175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文本框 13">
                <a:extLst>
                  <a:ext uri="{FF2B5EF4-FFF2-40B4-BE49-F238E27FC236}">
                    <a16:creationId xmlns:a16="http://schemas.microsoft.com/office/drawing/2014/main" id="{D247007A-A3D5-4D98-A26E-0CFA2CE6BC4D}"/>
                  </a:ext>
                </a:extLst>
              </p:cNvPr>
              <p:cNvSpPr txBox="1"/>
              <p:nvPr/>
            </p:nvSpPr>
            <p:spPr>
              <a:xfrm>
                <a:off x="6278370" y="2750349"/>
                <a:ext cx="474855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08</a:t>
                </a:r>
              </a:p>
            </p:txBody>
          </p:sp>
        </p:grpSp>
      </p:grpSp>
      <p:grpSp>
        <p:nvGrpSpPr>
          <p:cNvPr id="62" name="组合 16">
            <a:extLst>
              <a:ext uri="{FF2B5EF4-FFF2-40B4-BE49-F238E27FC236}">
                <a16:creationId xmlns:a16="http://schemas.microsoft.com/office/drawing/2014/main" id="{CEA29B81-6DE9-4ADF-B81B-36E4F6A75F63}"/>
              </a:ext>
            </a:extLst>
          </p:cNvPr>
          <p:cNvGrpSpPr/>
          <p:nvPr/>
        </p:nvGrpSpPr>
        <p:grpSpPr>
          <a:xfrm>
            <a:off x="345374" y="5578067"/>
            <a:ext cx="2188926" cy="552521"/>
            <a:chOff x="6238875" y="3616254"/>
            <a:chExt cx="2188926" cy="552521"/>
          </a:xfrm>
        </p:grpSpPr>
        <p:sp>
          <p:nvSpPr>
            <p:cNvPr id="63" name="文本框 21">
              <a:extLst>
                <a:ext uri="{FF2B5EF4-FFF2-40B4-BE49-F238E27FC236}">
                  <a16:creationId xmlns:a16="http://schemas.microsoft.com/office/drawing/2014/main" id="{3BEEB706-FEF7-4392-8C9D-F1CC39872154}"/>
                </a:ext>
              </a:extLst>
            </p:cNvPr>
            <p:cNvSpPr txBox="1"/>
            <p:nvPr/>
          </p:nvSpPr>
          <p:spPr>
            <a:xfrm>
              <a:off x="6915849" y="3616254"/>
              <a:ext cx="1511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Sqoop Job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64" name="组合 18">
              <a:extLst>
                <a:ext uri="{FF2B5EF4-FFF2-40B4-BE49-F238E27FC236}">
                  <a16:creationId xmlns:a16="http://schemas.microsoft.com/office/drawing/2014/main" id="{F1887DAC-79B2-40BB-AC2A-6EDCA29C435E}"/>
                </a:ext>
              </a:extLst>
            </p:cNvPr>
            <p:cNvGrpSpPr/>
            <p:nvPr/>
          </p:nvGrpSpPr>
          <p:grpSpPr>
            <a:xfrm>
              <a:off x="6238875" y="3635375"/>
              <a:ext cx="533400" cy="533400"/>
              <a:chOff x="6238875" y="3635375"/>
              <a:chExt cx="533400" cy="533400"/>
            </a:xfrm>
          </p:grpSpPr>
          <p:sp>
            <p:nvSpPr>
              <p:cNvPr id="65" name="椭圆 19">
                <a:extLst>
                  <a:ext uri="{FF2B5EF4-FFF2-40B4-BE49-F238E27FC236}">
                    <a16:creationId xmlns:a16="http://schemas.microsoft.com/office/drawing/2014/main" id="{8CB0CE0C-0C6C-4F10-AFB6-5078C84AB9C6}"/>
                  </a:ext>
                </a:extLst>
              </p:cNvPr>
              <p:cNvSpPr/>
              <p:nvPr/>
            </p:nvSpPr>
            <p:spPr>
              <a:xfrm>
                <a:off x="6238875" y="36353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文本框 20">
                <a:extLst>
                  <a:ext uri="{FF2B5EF4-FFF2-40B4-BE49-F238E27FC236}">
                    <a16:creationId xmlns:a16="http://schemas.microsoft.com/office/drawing/2014/main" id="{F775A8C8-EA43-42D9-B554-E48A6FC7FEC4}"/>
                  </a:ext>
                </a:extLst>
              </p:cNvPr>
              <p:cNvSpPr txBox="1"/>
              <p:nvPr/>
            </p:nvSpPr>
            <p:spPr>
              <a:xfrm>
                <a:off x="6278370" y="3715549"/>
                <a:ext cx="474855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06</a:t>
                </a:r>
              </a:p>
            </p:txBody>
          </p:sp>
        </p:grpSp>
      </p:grpSp>
      <p:grpSp>
        <p:nvGrpSpPr>
          <p:cNvPr id="67" name="组合 16">
            <a:extLst>
              <a:ext uri="{FF2B5EF4-FFF2-40B4-BE49-F238E27FC236}">
                <a16:creationId xmlns:a16="http://schemas.microsoft.com/office/drawing/2014/main" id="{43BC20E5-C721-46DE-8ACF-330D84302B95}"/>
              </a:ext>
            </a:extLst>
          </p:cNvPr>
          <p:cNvGrpSpPr/>
          <p:nvPr/>
        </p:nvGrpSpPr>
        <p:grpSpPr>
          <a:xfrm>
            <a:off x="3774374" y="434238"/>
            <a:ext cx="1716041" cy="552521"/>
            <a:chOff x="6238875" y="3616254"/>
            <a:chExt cx="1716041" cy="552521"/>
          </a:xfrm>
        </p:grpSpPr>
        <p:sp>
          <p:nvSpPr>
            <p:cNvPr id="68" name="文本框 21">
              <a:extLst>
                <a:ext uri="{FF2B5EF4-FFF2-40B4-BE49-F238E27FC236}">
                  <a16:creationId xmlns:a16="http://schemas.microsoft.com/office/drawing/2014/main" id="{6FE8C8F6-9641-476F-A2D0-E3778F5A37D7}"/>
                </a:ext>
              </a:extLst>
            </p:cNvPr>
            <p:cNvSpPr txBox="1"/>
            <p:nvPr/>
          </p:nvSpPr>
          <p:spPr>
            <a:xfrm>
              <a:off x="6915849" y="3616254"/>
              <a:ext cx="1039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Cài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đặt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69" name="组合 18">
              <a:extLst>
                <a:ext uri="{FF2B5EF4-FFF2-40B4-BE49-F238E27FC236}">
                  <a16:creationId xmlns:a16="http://schemas.microsoft.com/office/drawing/2014/main" id="{FD6CA9B5-877A-402D-AC4A-3DF239CD0DAA}"/>
                </a:ext>
              </a:extLst>
            </p:cNvPr>
            <p:cNvGrpSpPr/>
            <p:nvPr/>
          </p:nvGrpSpPr>
          <p:grpSpPr>
            <a:xfrm>
              <a:off x="6238875" y="3635375"/>
              <a:ext cx="533400" cy="533400"/>
              <a:chOff x="6238875" y="3635375"/>
              <a:chExt cx="533400" cy="533400"/>
            </a:xfrm>
          </p:grpSpPr>
          <p:sp>
            <p:nvSpPr>
              <p:cNvPr id="70" name="椭圆 19">
                <a:extLst>
                  <a:ext uri="{FF2B5EF4-FFF2-40B4-BE49-F238E27FC236}">
                    <a16:creationId xmlns:a16="http://schemas.microsoft.com/office/drawing/2014/main" id="{C04BE15B-FC1D-48EC-B741-E62ADD68DDC0}"/>
                  </a:ext>
                </a:extLst>
              </p:cNvPr>
              <p:cNvSpPr/>
              <p:nvPr/>
            </p:nvSpPr>
            <p:spPr>
              <a:xfrm>
                <a:off x="6238875" y="36353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文本框 20">
                <a:extLst>
                  <a:ext uri="{FF2B5EF4-FFF2-40B4-BE49-F238E27FC236}">
                    <a16:creationId xmlns:a16="http://schemas.microsoft.com/office/drawing/2014/main" id="{6E15A80D-C455-47A4-A3D9-EC8AC8744025}"/>
                  </a:ext>
                </a:extLst>
              </p:cNvPr>
              <p:cNvSpPr txBox="1"/>
              <p:nvPr/>
            </p:nvSpPr>
            <p:spPr>
              <a:xfrm>
                <a:off x="6278370" y="3715549"/>
                <a:ext cx="474855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07</a:t>
                </a:r>
              </a:p>
            </p:txBody>
          </p:sp>
        </p:grpSp>
      </p:grpSp>
      <p:grpSp>
        <p:nvGrpSpPr>
          <p:cNvPr id="72" name="组合 16">
            <a:extLst>
              <a:ext uri="{FF2B5EF4-FFF2-40B4-BE49-F238E27FC236}">
                <a16:creationId xmlns:a16="http://schemas.microsoft.com/office/drawing/2014/main" id="{E5F0463B-CF82-4DF6-9369-3F0086CAB522}"/>
              </a:ext>
            </a:extLst>
          </p:cNvPr>
          <p:cNvGrpSpPr/>
          <p:nvPr/>
        </p:nvGrpSpPr>
        <p:grpSpPr>
          <a:xfrm>
            <a:off x="3813869" y="2306133"/>
            <a:ext cx="3096226" cy="552521"/>
            <a:chOff x="6238875" y="3616254"/>
            <a:chExt cx="3096226" cy="552521"/>
          </a:xfrm>
        </p:grpSpPr>
        <p:sp>
          <p:nvSpPr>
            <p:cNvPr id="73" name="文本框 21">
              <a:extLst>
                <a:ext uri="{FF2B5EF4-FFF2-40B4-BE49-F238E27FC236}">
                  <a16:creationId xmlns:a16="http://schemas.microsoft.com/office/drawing/2014/main" id="{D237F96F-D3EA-46FB-B836-881F70D408BB}"/>
                </a:ext>
              </a:extLst>
            </p:cNvPr>
            <p:cNvSpPr txBox="1"/>
            <p:nvPr/>
          </p:nvSpPr>
          <p:spPr>
            <a:xfrm>
              <a:off x="6915849" y="3616254"/>
              <a:ext cx="2419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Tài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liệu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tham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khảo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74" name="组合 18">
              <a:extLst>
                <a:ext uri="{FF2B5EF4-FFF2-40B4-BE49-F238E27FC236}">
                  <a16:creationId xmlns:a16="http://schemas.microsoft.com/office/drawing/2014/main" id="{5D2B3AE7-2C82-4DD8-A734-F9A09F2E018A}"/>
                </a:ext>
              </a:extLst>
            </p:cNvPr>
            <p:cNvGrpSpPr/>
            <p:nvPr/>
          </p:nvGrpSpPr>
          <p:grpSpPr>
            <a:xfrm>
              <a:off x="6238875" y="3635375"/>
              <a:ext cx="533400" cy="533400"/>
              <a:chOff x="6238875" y="3635375"/>
              <a:chExt cx="533400" cy="533400"/>
            </a:xfrm>
          </p:grpSpPr>
          <p:sp>
            <p:nvSpPr>
              <p:cNvPr id="75" name="椭圆 19">
                <a:extLst>
                  <a:ext uri="{FF2B5EF4-FFF2-40B4-BE49-F238E27FC236}">
                    <a16:creationId xmlns:a16="http://schemas.microsoft.com/office/drawing/2014/main" id="{79099981-9CFC-480D-A761-24A9D119B835}"/>
                  </a:ext>
                </a:extLst>
              </p:cNvPr>
              <p:cNvSpPr/>
              <p:nvPr/>
            </p:nvSpPr>
            <p:spPr>
              <a:xfrm>
                <a:off x="6238875" y="3635375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74700" dist="8509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文本框 20">
                <a:extLst>
                  <a:ext uri="{FF2B5EF4-FFF2-40B4-BE49-F238E27FC236}">
                    <a16:creationId xmlns:a16="http://schemas.microsoft.com/office/drawing/2014/main" id="{15CC7547-99F4-401B-8B9F-4E7ADA1D5D76}"/>
                  </a:ext>
                </a:extLst>
              </p:cNvPr>
              <p:cNvSpPr txBox="1"/>
              <p:nvPr/>
            </p:nvSpPr>
            <p:spPr>
              <a:xfrm>
                <a:off x="6278370" y="3715549"/>
                <a:ext cx="474855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/>
                    <a:cs typeface="+mn-cs"/>
                  </a:rPr>
                  <a:t>09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08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358505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Demo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8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68DBACB-3D99-48B9-871A-754FC256C8E3}"/>
              </a:ext>
            </a:extLst>
          </p:cNvPr>
          <p:cNvSpPr txBox="1"/>
          <p:nvPr/>
        </p:nvSpPr>
        <p:spPr>
          <a:xfrm>
            <a:off x="4655797" y="1699591"/>
            <a:ext cx="6917635" cy="322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8.2</a:t>
            </a:r>
            <a:r>
              <a:rPr lang="en-US" b="1" dirty="0"/>
              <a:t>  Export: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terminal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nảy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export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HDFS.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export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export -connect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://127.0.0.1:3306/test --username root -table stu1  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–export-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/hang/student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export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Ta quay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terminal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select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database.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3893 1.85185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358505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Tài</a:t>
            </a: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liệu</a:t>
            </a: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tham</a:t>
            </a: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khảo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9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4655797" y="1249910"/>
            <a:ext cx="4121426" cy="198100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68DBACB-3D99-48B9-871A-754FC256C8E3}"/>
              </a:ext>
            </a:extLst>
          </p:cNvPr>
          <p:cNvSpPr txBox="1"/>
          <p:nvPr/>
        </p:nvSpPr>
        <p:spPr>
          <a:xfrm>
            <a:off x="4790661" y="1928191"/>
            <a:ext cx="691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https://sqoop.apache.org/docs/1.4.7/SqoopUserGuide.html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3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3893 1.85185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t="12565" b="3068"/>
          <a:stretch/>
        </p:blipFill>
        <p:spPr>
          <a:xfrm>
            <a:off x="0" y="0"/>
            <a:ext cx="8765157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482678" y="1751681"/>
            <a:ext cx="5820048" cy="13332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en-US" altLang="zh-CN" sz="7200" b="1" dirty="0">
                <a:solidFill>
                  <a:schemeClr val="accent3"/>
                </a:solidFill>
              </a:rPr>
              <a:t>THANK YOU</a:t>
            </a:r>
            <a:endParaRPr lang="zh-CN" altLang="en-US" sz="7200" b="1" dirty="0">
              <a:solidFill>
                <a:schemeClr val="accent3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3292" y="3429000"/>
            <a:ext cx="5663730" cy="4231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2000" dirty="0" err="1">
                <a:ea typeface="+mj-ea"/>
              </a:rPr>
              <a:t>Thầy</a:t>
            </a:r>
            <a:r>
              <a:rPr lang="en-US" altLang="zh-CN" sz="2000" dirty="0">
                <a:ea typeface="+mj-ea"/>
              </a:rPr>
              <a:t> </a:t>
            </a:r>
            <a:r>
              <a:rPr lang="en-US" altLang="zh-CN" sz="2000" dirty="0" err="1">
                <a:ea typeface="+mj-ea"/>
              </a:rPr>
              <a:t>Nguyễn</a:t>
            </a:r>
            <a:r>
              <a:rPr lang="en-US" altLang="zh-CN" sz="2000" dirty="0">
                <a:ea typeface="+mj-ea"/>
              </a:rPr>
              <a:t> </a:t>
            </a:r>
            <a:r>
              <a:rPr lang="en-US" altLang="zh-CN" sz="2000" dirty="0" err="1">
                <a:ea typeface="+mj-ea"/>
              </a:rPr>
              <a:t>Hồ</a:t>
            </a:r>
            <a:r>
              <a:rPr lang="en-US" altLang="zh-CN" sz="2000" dirty="0">
                <a:ea typeface="+mj-ea"/>
              </a:rPr>
              <a:t> </a:t>
            </a:r>
            <a:r>
              <a:rPr lang="en-US" altLang="zh-CN" sz="2000" dirty="0" err="1">
                <a:ea typeface="+mj-ea"/>
              </a:rPr>
              <a:t>Duy</a:t>
            </a:r>
            <a:r>
              <a:rPr lang="en-US" altLang="zh-CN" sz="2000" dirty="0">
                <a:ea typeface="+mj-ea"/>
              </a:rPr>
              <a:t> Tri </a:t>
            </a:r>
            <a:r>
              <a:rPr lang="en-US" altLang="zh-CN" sz="2000" dirty="0" err="1">
                <a:ea typeface="+mj-ea"/>
              </a:rPr>
              <a:t>và</a:t>
            </a:r>
            <a:r>
              <a:rPr lang="en-US" altLang="zh-CN" sz="2000" dirty="0">
                <a:ea typeface="+mj-ea"/>
              </a:rPr>
              <a:t> </a:t>
            </a:r>
            <a:r>
              <a:rPr lang="en-US" altLang="zh-CN" sz="2000" dirty="0" err="1">
                <a:ea typeface="+mj-ea"/>
              </a:rPr>
              <a:t>các</a:t>
            </a:r>
            <a:r>
              <a:rPr lang="en-US" altLang="zh-CN" sz="2000" dirty="0">
                <a:ea typeface="+mj-ea"/>
              </a:rPr>
              <a:t> </a:t>
            </a:r>
            <a:r>
              <a:rPr lang="en-US" altLang="zh-CN" sz="2000" dirty="0" err="1">
                <a:ea typeface="+mj-ea"/>
              </a:rPr>
              <a:t>bạn</a:t>
            </a:r>
            <a:r>
              <a:rPr lang="en-US" altLang="zh-CN" sz="2000" dirty="0">
                <a:ea typeface="+mj-ea"/>
              </a:rPr>
              <a:t> </a:t>
            </a:r>
            <a:r>
              <a:rPr lang="en-US" altLang="zh-CN" sz="2000" dirty="0" err="1">
                <a:ea typeface="+mj-ea"/>
              </a:rPr>
              <a:t>đã</a:t>
            </a:r>
            <a:r>
              <a:rPr lang="en-US" altLang="zh-CN" sz="2000" dirty="0">
                <a:ea typeface="+mj-ea"/>
              </a:rPr>
              <a:t> </a:t>
            </a:r>
            <a:r>
              <a:rPr lang="en-US" altLang="zh-CN" sz="2000" dirty="0" err="1">
                <a:ea typeface="+mj-ea"/>
              </a:rPr>
              <a:t>lắng</a:t>
            </a:r>
            <a:r>
              <a:rPr lang="en-US" altLang="zh-CN" sz="2000" dirty="0">
                <a:ea typeface="+mj-ea"/>
              </a:rPr>
              <a:t> </a:t>
            </a:r>
            <a:r>
              <a:rPr lang="en-US" altLang="zh-CN" sz="2000" dirty="0" err="1">
                <a:ea typeface="+mj-ea"/>
              </a:rPr>
              <a:t>nghe</a:t>
            </a:r>
            <a:endParaRPr lang="en-US" altLang="zh-CN" sz="20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773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80294" y="275271"/>
            <a:ext cx="4913881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GIỚI THIỆU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56184618-19EF-40AD-8649-35D712999ACA}"/>
              </a:ext>
            </a:extLst>
          </p:cNvPr>
          <p:cNvSpPr txBox="1"/>
          <p:nvPr/>
        </p:nvSpPr>
        <p:spPr>
          <a:xfrm>
            <a:off x="5242206" y="442305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1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8F1425C-7BF4-4AAA-BDE8-548DAABDC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26" y="1418046"/>
            <a:ext cx="7627246" cy="3742586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31398E6-AE4F-4BC7-8169-6168E8C6F615}"/>
              </a:ext>
            </a:extLst>
          </p:cNvPr>
          <p:cNvSpPr txBox="1"/>
          <p:nvPr/>
        </p:nvSpPr>
        <p:spPr>
          <a:xfrm>
            <a:off x="6096000" y="4975966"/>
            <a:ext cx="368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mô</a:t>
            </a:r>
            <a:r>
              <a:rPr lang="en-US" i="1" dirty="0"/>
              <a:t> </a:t>
            </a:r>
            <a:r>
              <a:rPr lang="en-US" i="1" dirty="0" err="1"/>
              <a:t>hình</a:t>
            </a:r>
            <a:r>
              <a:rPr lang="en-US" i="1" dirty="0"/>
              <a:t> Sqoop</a:t>
            </a:r>
          </a:p>
        </p:txBody>
      </p:sp>
      <p:pic>
        <p:nvPicPr>
          <p:cNvPr id="8" name="图片 31">
            <a:extLst>
              <a:ext uri="{FF2B5EF4-FFF2-40B4-BE49-F238E27FC236}">
                <a16:creationId xmlns:a16="http://schemas.microsoft.com/office/drawing/2014/main" id="{237A964C-5BD9-45E3-ACB2-AFED22B12E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" t="67077" r="-2248" b="-1435"/>
          <a:stretch/>
        </p:blipFill>
        <p:spPr>
          <a:xfrm>
            <a:off x="5897217" y="1097277"/>
            <a:ext cx="3535017" cy="16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03893 3.7037E-7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8371" y="364723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Đặc</a:t>
            </a: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trưng</a:t>
            </a: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  <a:latin typeface="+mj-lt"/>
                <a:ea typeface="+mj-ea"/>
              </a:rPr>
              <a:t>của</a:t>
            </a: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 Sqoop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2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20C01CA-7283-4275-996C-50775CAACD64}"/>
              </a:ext>
            </a:extLst>
          </p:cNvPr>
          <p:cNvSpPr txBox="1"/>
          <p:nvPr/>
        </p:nvSpPr>
        <p:spPr>
          <a:xfrm>
            <a:off x="4750904" y="1520687"/>
            <a:ext cx="6870351" cy="334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 err="1"/>
              <a:t>Quá</a:t>
            </a:r>
            <a:r>
              <a:rPr lang="en-US" sz="2200" dirty="0"/>
              <a:t> </a:t>
            </a:r>
            <a:r>
              <a:rPr lang="en-US" sz="2200" dirty="0" err="1"/>
              <a:t>trình</a:t>
            </a:r>
            <a:r>
              <a:rPr lang="en-US" sz="2200" dirty="0"/>
              <a:t> import/export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song </a:t>
            </a:r>
            <a:r>
              <a:rPr lang="en-US" sz="2200" dirty="0" err="1"/>
              <a:t>song</a:t>
            </a:r>
            <a:r>
              <a:rPr lang="en-US" sz="2200" dirty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 err="1"/>
              <a:t>Nhận</a:t>
            </a:r>
            <a:r>
              <a:rPr lang="en-US" sz="2200" dirty="0"/>
              <a:t> </a:t>
            </a:r>
            <a:r>
              <a:rPr lang="en-US" sz="2200" dirty="0" err="1"/>
              <a:t>kết</a:t>
            </a:r>
            <a:r>
              <a:rPr lang="en-US" sz="2200" dirty="0"/>
              <a:t> </a:t>
            </a:r>
            <a:r>
              <a:rPr lang="en-US" sz="2200" dirty="0" err="1"/>
              <a:t>quả</a:t>
            </a:r>
            <a:r>
              <a:rPr lang="en-US" sz="2200" dirty="0"/>
              <a:t> </a:t>
            </a:r>
            <a:r>
              <a:rPr lang="en-US" sz="2200" dirty="0" err="1"/>
              <a:t>câu</a:t>
            </a:r>
            <a:r>
              <a:rPr lang="en-US" sz="2200" dirty="0"/>
              <a:t> </a:t>
            </a:r>
            <a:r>
              <a:rPr lang="en-US" sz="2200" dirty="0" err="1"/>
              <a:t>truy</a:t>
            </a:r>
            <a:r>
              <a:rPr lang="en-US" sz="2200" dirty="0"/>
              <a:t> </a:t>
            </a:r>
            <a:r>
              <a:rPr lang="en-US" sz="2200" dirty="0" err="1"/>
              <a:t>vấn</a:t>
            </a:r>
            <a:r>
              <a:rPr lang="en-US" sz="2200" dirty="0"/>
              <a:t> SQL.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kết</a:t>
            </a:r>
            <a:r>
              <a:rPr lang="en-US" sz="2200" dirty="0"/>
              <a:t> </a:t>
            </a:r>
            <a:r>
              <a:rPr lang="en-US" sz="2200" dirty="0" err="1"/>
              <a:t>nối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hầu</a:t>
            </a:r>
            <a:r>
              <a:rPr lang="en-US" sz="2200" dirty="0"/>
              <a:t> </a:t>
            </a:r>
            <a:r>
              <a:rPr lang="en-US" sz="2200" dirty="0" err="1"/>
              <a:t>hết</a:t>
            </a:r>
            <a:r>
              <a:rPr lang="en-US" sz="2200" dirty="0"/>
              <a:t> </a:t>
            </a:r>
            <a:r>
              <a:rPr lang="en-US" sz="2200" dirty="0" err="1"/>
              <a:t>tất</a:t>
            </a:r>
            <a:r>
              <a:rPr lang="en-US" sz="2200" dirty="0"/>
              <a:t> </a:t>
            </a:r>
            <a:r>
              <a:rPr lang="en-US" sz="2200" dirty="0" err="1"/>
              <a:t>cả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RDBMS.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 err="1"/>
              <a:t>Hỗ</a:t>
            </a:r>
            <a:r>
              <a:rPr lang="en-US" sz="2200" dirty="0"/>
              <a:t> </a:t>
            </a:r>
            <a:r>
              <a:rPr lang="en-US" sz="2200" dirty="0" err="1"/>
              <a:t>trợ</a:t>
            </a:r>
            <a:r>
              <a:rPr lang="en-US" sz="2200" dirty="0"/>
              <a:t> full </a:t>
            </a:r>
            <a:r>
              <a:rPr lang="en-US" sz="2200" dirty="0" err="1"/>
              <a:t>và</a:t>
            </a:r>
            <a:r>
              <a:rPr lang="en-US" sz="2200" dirty="0"/>
              <a:t> incremental load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5191539" y="1168544"/>
            <a:ext cx="5741504" cy="2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0.03893 -4.07407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37945" y="281207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Sqoop Import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3</a:t>
            </a:r>
          </a:p>
        </p:txBody>
      </p:sp>
      <p:pic>
        <p:nvPicPr>
          <p:cNvPr id="6" name="Picture 3" descr="Diagram&#10;&#10;Description automatically generated">
            <a:extLst>
              <a:ext uri="{FF2B5EF4-FFF2-40B4-BE49-F238E27FC236}">
                <a16:creationId xmlns:a16="http://schemas.microsoft.com/office/drawing/2014/main" id="{5C5CD036-7901-4539-9FFB-FE847723A5B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3" y="1251120"/>
            <a:ext cx="6947452" cy="4549155"/>
          </a:xfrm>
          <a:prstGeom prst="rect">
            <a:avLst/>
          </a:prstGeom>
        </p:spPr>
      </p:pic>
      <p:pic>
        <p:nvPicPr>
          <p:cNvPr id="5" name="图片 31">
            <a:extLst>
              <a:ext uri="{FF2B5EF4-FFF2-40B4-BE49-F238E27FC236}">
                <a16:creationId xmlns:a16="http://schemas.microsoft.com/office/drawing/2014/main" id="{5F314D9B-8245-4CB7-A8C9-661D1B6A9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1" t="67077" r="-2248" b="-1435"/>
          <a:stretch/>
        </p:blipFill>
        <p:spPr>
          <a:xfrm>
            <a:off x="4746455" y="1057725"/>
            <a:ext cx="4572000" cy="219758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EC23241-A644-4BA6-89D9-37DA73390486}"/>
              </a:ext>
            </a:extLst>
          </p:cNvPr>
          <p:cNvSpPr txBox="1"/>
          <p:nvPr/>
        </p:nvSpPr>
        <p:spPr>
          <a:xfrm>
            <a:off x="6354417" y="5883791"/>
            <a:ext cx="482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quá</a:t>
            </a:r>
            <a:r>
              <a:rPr lang="en-US" i="1" dirty="0"/>
              <a:t> </a:t>
            </a:r>
            <a:r>
              <a:rPr lang="en-US" i="1" dirty="0" err="1"/>
              <a:t>trình</a:t>
            </a:r>
            <a:r>
              <a:rPr lang="en-US" i="1" dirty="0"/>
              <a:t> Sqoop Import</a:t>
            </a:r>
          </a:p>
        </p:txBody>
      </p:sp>
    </p:spTree>
    <p:extLst>
      <p:ext uri="{BB962C8B-B14F-4D97-AF65-F5344CB8AC3E}">
        <p14:creationId xmlns:p14="http://schemas.microsoft.com/office/powerpoint/2010/main" val="409050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-0.03893 4.44444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103242" y="2095499"/>
            <a:ext cx="9552373" cy="1856897"/>
            <a:chOff x="2047908" y="2713580"/>
            <a:chExt cx="7628653" cy="1481559"/>
          </a:xfrm>
        </p:grpSpPr>
        <p:sp>
          <p:nvSpPr>
            <p:cNvPr id="4" name="îṥļîḑé-Freeform: Shape 15"/>
            <p:cNvSpPr>
              <a:spLocks/>
            </p:cNvSpPr>
            <p:nvPr/>
          </p:nvSpPr>
          <p:spPr bwMode="auto">
            <a:xfrm>
              <a:off x="7670359" y="2724547"/>
              <a:ext cx="2006202" cy="1470592"/>
            </a:xfrm>
            <a:custGeom>
              <a:avLst/>
              <a:gdLst>
                <a:gd name="connsiteX0" fmla="*/ 790904 w 1399037"/>
                <a:gd name="connsiteY0" fmla="*/ 1211 h 1311334"/>
                <a:gd name="connsiteX1" fmla="*/ 824937 w 1399037"/>
                <a:gd name="connsiteY1" fmla="*/ 23844 h 1311334"/>
                <a:gd name="connsiteX2" fmla="*/ 1388940 w 1399037"/>
                <a:gd name="connsiteY2" fmla="*/ 616769 h 1311334"/>
                <a:gd name="connsiteX3" fmla="*/ 1394610 w 1399037"/>
                <a:gd name="connsiteY3" fmla="*/ 635756 h 1311334"/>
                <a:gd name="connsiteX4" fmla="*/ 1394677 w 1399037"/>
                <a:gd name="connsiteY4" fmla="*/ 635756 h 1311334"/>
                <a:gd name="connsiteX5" fmla="*/ 1394771 w 1399037"/>
                <a:gd name="connsiteY5" fmla="*/ 636294 h 1311334"/>
                <a:gd name="connsiteX6" fmla="*/ 1399037 w 1399037"/>
                <a:gd name="connsiteY6" fmla="*/ 650578 h 1311334"/>
                <a:gd name="connsiteX7" fmla="*/ 1398149 w 1399037"/>
                <a:gd name="connsiteY7" fmla="*/ 655668 h 1311334"/>
                <a:gd name="connsiteX8" fmla="*/ 1399037 w 1399037"/>
                <a:gd name="connsiteY8" fmla="*/ 660758 h 1311334"/>
                <a:gd name="connsiteX9" fmla="*/ 1394771 w 1399037"/>
                <a:gd name="connsiteY9" fmla="*/ 675042 h 1311334"/>
                <a:gd name="connsiteX10" fmla="*/ 1394677 w 1399037"/>
                <a:gd name="connsiteY10" fmla="*/ 675579 h 1311334"/>
                <a:gd name="connsiteX11" fmla="*/ 1394610 w 1399037"/>
                <a:gd name="connsiteY11" fmla="*/ 675579 h 1311334"/>
                <a:gd name="connsiteX12" fmla="*/ 1388940 w 1399037"/>
                <a:gd name="connsiteY12" fmla="*/ 694567 h 1311334"/>
                <a:gd name="connsiteX13" fmla="*/ 824937 w 1399037"/>
                <a:gd name="connsiteY13" fmla="*/ 1287490 h 1311334"/>
                <a:gd name="connsiteX14" fmla="*/ 729980 w 1399037"/>
                <a:gd name="connsiteY14" fmla="*/ 1287490 h 1311334"/>
                <a:gd name="connsiteX15" fmla="*/ 571719 w 1399037"/>
                <a:gd name="connsiteY15" fmla="*/ 1021233 h 1311334"/>
                <a:gd name="connsiteX16" fmla="*/ 0 w 1399037"/>
                <a:gd name="connsiteY16" fmla="*/ 1021233 h 1311334"/>
                <a:gd name="connsiteX17" fmla="*/ 293610 w 1399037"/>
                <a:gd name="connsiteY17" fmla="*/ 679136 h 1311334"/>
                <a:gd name="connsiteX18" fmla="*/ 298451 w 1399037"/>
                <a:gd name="connsiteY18" fmla="*/ 655668 h 1311334"/>
                <a:gd name="connsiteX19" fmla="*/ 293610 w 1399037"/>
                <a:gd name="connsiteY19" fmla="*/ 632199 h 1311334"/>
                <a:gd name="connsiteX20" fmla="*/ 0 w 1399037"/>
                <a:gd name="connsiteY20" fmla="*/ 290102 h 1311334"/>
                <a:gd name="connsiteX21" fmla="*/ 571719 w 1399037"/>
                <a:gd name="connsiteY21" fmla="*/ 290102 h 1311334"/>
                <a:gd name="connsiteX22" fmla="*/ 729980 w 1399037"/>
                <a:gd name="connsiteY22" fmla="*/ 23844 h 1311334"/>
                <a:gd name="connsiteX23" fmla="*/ 790904 w 1399037"/>
                <a:gd name="connsiteY23" fmla="*/ 1211 h 13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99037" h="1311334">
                  <a:moveTo>
                    <a:pt x="790904" y="1211"/>
                  </a:moveTo>
                  <a:cubicBezTo>
                    <a:pt x="801939" y="3726"/>
                    <a:pt x="813562" y="10432"/>
                    <a:pt x="824937" y="23844"/>
                  </a:cubicBezTo>
                  <a:cubicBezTo>
                    <a:pt x="824937" y="23844"/>
                    <a:pt x="1311127" y="440679"/>
                    <a:pt x="1388940" y="616769"/>
                  </a:cubicBezTo>
                  <a:lnTo>
                    <a:pt x="1394610" y="635756"/>
                  </a:lnTo>
                  <a:lnTo>
                    <a:pt x="1394677" y="635756"/>
                  </a:lnTo>
                  <a:lnTo>
                    <a:pt x="1394771" y="636294"/>
                  </a:lnTo>
                  <a:lnTo>
                    <a:pt x="1399037" y="650578"/>
                  </a:lnTo>
                  <a:lnTo>
                    <a:pt x="1398149" y="655668"/>
                  </a:lnTo>
                  <a:lnTo>
                    <a:pt x="1399037" y="660758"/>
                  </a:lnTo>
                  <a:lnTo>
                    <a:pt x="1394771" y="675042"/>
                  </a:lnTo>
                  <a:lnTo>
                    <a:pt x="1394677" y="675579"/>
                  </a:lnTo>
                  <a:lnTo>
                    <a:pt x="1394610" y="675579"/>
                  </a:lnTo>
                  <a:lnTo>
                    <a:pt x="1388940" y="694567"/>
                  </a:lnTo>
                  <a:cubicBezTo>
                    <a:pt x="1311127" y="870656"/>
                    <a:pt x="824937" y="1287490"/>
                    <a:pt x="824937" y="1287490"/>
                  </a:cubicBezTo>
                  <a:cubicBezTo>
                    <a:pt x="779437" y="1341139"/>
                    <a:pt x="729980" y="1287490"/>
                    <a:pt x="729980" y="1287490"/>
                  </a:cubicBezTo>
                  <a:cubicBezTo>
                    <a:pt x="706241" y="1066934"/>
                    <a:pt x="571719" y="1021233"/>
                    <a:pt x="571719" y="1021233"/>
                  </a:cubicBezTo>
                  <a:cubicBezTo>
                    <a:pt x="571719" y="1021233"/>
                    <a:pt x="571719" y="1021233"/>
                    <a:pt x="0" y="1021233"/>
                  </a:cubicBezTo>
                  <a:cubicBezTo>
                    <a:pt x="215137" y="834952"/>
                    <a:pt x="277266" y="730946"/>
                    <a:pt x="293610" y="679136"/>
                  </a:cubicBezTo>
                  <a:lnTo>
                    <a:pt x="298451" y="655668"/>
                  </a:lnTo>
                  <a:lnTo>
                    <a:pt x="293610" y="632199"/>
                  </a:lnTo>
                  <a:cubicBezTo>
                    <a:pt x="277266" y="580389"/>
                    <a:pt x="215137" y="476383"/>
                    <a:pt x="0" y="290102"/>
                  </a:cubicBezTo>
                  <a:cubicBezTo>
                    <a:pt x="571719" y="290102"/>
                    <a:pt x="571719" y="290102"/>
                    <a:pt x="571719" y="290102"/>
                  </a:cubicBezTo>
                  <a:cubicBezTo>
                    <a:pt x="571719" y="290102"/>
                    <a:pt x="706241" y="244401"/>
                    <a:pt x="729980" y="23844"/>
                  </a:cubicBezTo>
                  <a:cubicBezTo>
                    <a:pt x="729980" y="23844"/>
                    <a:pt x="757799" y="-6334"/>
                    <a:pt x="790904" y="12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îṥļîḑé-Freeform: Shape 14"/>
            <p:cNvSpPr>
              <a:spLocks/>
            </p:cNvSpPr>
            <p:nvPr/>
          </p:nvSpPr>
          <p:spPr bwMode="auto">
            <a:xfrm>
              <a:off x="5849191" y="2719064"/>
              <a:ext cx="2006203" cy="1470592"/>
            </a:xfrm>
            <a:custGeom>
              <a:avLst/>
              <a:gdLst>
                <a:gd name="connsiteX0" fmla="*/ 790904 w 1399037"/>
                <a:gd name="connsiteY0" fmla="*/ 1211 h 1311334"/>
                <a:gd name="connsiteX1" fmla="*/ 824937 w 1399037"/>
                <a:gd name="connsiteY1" fmla="*/ 23844 h 1311334"/>
                <a:gd name="connsiteX2" fmla="*/ 1388940 w 1399037"/>
                <a:gd name="connsiteY2" fmla="*/ 616769 h 1311334"/>
                <a:gd name="connsiteX3" fmla="*/ 1394610 w 1399037"/>
                <a:gd name="connsiteY3" fmla="*/ 635756 h 1311334"/>
                <a:gd name="connsiteX4" fmla="*/ 1394677 w 1399037"/>
                <a:gd name="connsiteY4" fmla="*/ 635756 h 1311334"/>
                <a:gd name="connsiteX5" fmla="*/ 1394771 w 1399037"/>
                <a:gd name="connsiteY5" fmla="*/ 636294 h 1311334"/>
                <a:gd name="connsiteX6" fmla="*/ 1399037 w 1399037"/>
                <a:gd name="connsiteY6" fmla="*/ 650578 h 1311334"/>
                <a:gd name="connsiteX7" fmla="*/ 1398149 w 1399037"/>
                <a:gd name="connsiteY7" fmla="*/ 655668 h 1311334"/>
                <a:gd name="connsiteX8" fmla="*/ 1399037 w 1399037"/>
                <a:gd name="connsiteY8" fmla="*/ 660758 h 1311334"/>
                <a:gd name="connsiteX9" fmla="*/ 1394771 w 1399037"/>
                <a:gd name="connsiteY9" fmla="*/ 675042 h 1311334"/>
                <a:gd name="connsiteX10" fmla="*/ 1394677 w 1399037"/>
                <a:gd name="connsiteY10" fmla="*/ 675579 h 1311334"/>
                <a:gd name="connsiteX11" fmla="*/ 1394610 w 1399037"/>
                <a:gd name="connsiteY11" fmla="*/ 675579 h 1311334"/>
                <a:gd name="connsiteX12" fmla="*/ 1388940 w 1399037"/>
                <a:gd name="connsiteY12" fmla="*/ 694567 h 1311334"/>
                <a:gd name="connsiteX13" fmla="*/ 824937 w 1399037"/>
                <a:gd name="connsiteY13" fmla="*/ 1287490 h 1311334"/>
                <a:gd name="connsiteX14" fmla="*/ 729980 w 1399037"/>
                <a:gd name="connsiteY14" fmla="*/ 1287490 h 1311334"/>
                <a:gd name="connsiteX15" fmla="*/ 571719 w 1399037"/>
                <a:gd name="connsiteY15" fmla="*/ 1021233 h 1311334"/>
                <a:gd name="connsiteX16" fmla="*/ 0 w 1399037"/>
                <a:gd name="connsiteY16" fmla="*/ 1021233 h 1311334"/>
                <a:gd name="connsiteX17" fmla="*/ 293610 w 1399037"/>
                <a:gd name="connsiteY17" fmla="*/ 679136 h 1311334"/>
                <a:gd name="connsiteX18" fmla="*/ 298451 w 1399037"/>
                <a:gd name="connsiteY18" fmla="*/ 655668 h 1311334"/>
                <a:gd name="connsiteX19" fmla="*/ 293610 w 1399037"/>
                <a:gd name="connsiteY19" fmla="*/ 632199 h 1311334"/>
                <a:gd name="connsiteX20" fmla="*/ 0 w 1399037"/>
                <a:gd name="connsiteY20" fmla="*/ 290102 h 1311334"/>
                <a:gd name="connsiteX21" fmla="*/ 571719 w 1399037"/>
                <a:gd name="connsiteY21" fmla="*/ 290102 h 1311334"/>
                <a:gd name="connsiteX22" fmla="*/ 729980 w 1399037"/>
                <a:gd name="connsiteY22" fmla="*/ 23844 h 1311334"/>
                <a:gd name="connsiteX23" fmla="*/ 790904 w 1399037"/>
                <a:gd name="connsiteY23" fmla="*/ 1211 h 13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99037" h="1311334">
                  <a:moveTo>
                    <a:pt x="790904" y="1211"/>
                  </a:moveTo>
                  <a:cubicBezTo>
                    <a:pt x="801939" y="3726"/>
                    <a:pt x="813562" y="10432"/>
                    <a:pt x="824937" y="23844"/>
                  </a:cubicBezTo>
                  <a:cubicBezTo>
                    <a:pt x="824937" y="23844"/>
                    <a:pt x="1311127" y="440679"/>
                    <a:pt x="1388940" y="616769"/>
                  </a:cubicBezTo>
                  <a:lnTo>
                    <a:pt x="1394610" y="635756"/>
                  </a:lnTo>
                  <a:lnTo>
                    <a:pt x="1394677" y="635756"/>
                  </a:lnTo>
                  <a:lnTo>
                    <a:pt x="1394771" y="636294"/>
                  </a:lnTo>
                  <a:lnTo>
                    <a:pt x="1399037" y="650578"/>
                  </a:lnTo>
                  <a:lnTo>
                    <a:pt x="1398149" y="655668"/>
                  </a:lnTo>
                  <a:lnTo>
                    <a:pt x="1399037" y="660758"/>
                  </a:lnTo>
                  <a:lnTo>
                    <a:pt x="1394771" y="675042"/>
                  </a:lnTo>
                  <a:lnTo>
                    <a:pt x="1394677" y="675579"/>
                  </a:lnTo>
                  <a:lnTo>
                    <a:pt x="1394610" y="675579"/>
                  </a:lnTo>
                  <a:lnTo>
                    <a:pt x="1388940" y="694567"/>
                  </a:lnTo>
                  <a:cubicBezTo>
                    <a:pt x="1311127" y="870656"/>
                    <a:pt x="824937" y="1287490"/>
                    <a:pt x="824937" y="1287490"/>
                  </a:cubicBezTo>
                  <a:cubicBezTo>
                    <a:pt x="779437" y="1341139"/>
                    <a:pt x="729980" y="1287490"/>
                    <a:pt x="729980" y="1287490"/>
                  </a:cubicBezTo>
                  <a:cubicBezTo>
                    <a:pt x="706241" y="1066934"/>
                    <a:pt x="571719" y="1021233"/>
                    <a:pt x="571719" y="1021233"/>
                  </a:cubicBezTo>
                  <a:cubicBezTo>
                    <a:pt x="571719" y="1021233"/>
                    <a:pt x="571719" y="1021233"/>
                    <a:pt x="0" y="1021233"/>
                  </a:cubicBezTo>
                  <a:cubicBezTo>
                    <a:pt x="215137" y="834952"/>
                    <a:pt x="277266" y="730946"/>
                    <a:pt x="293610" y="679136"/>
                  </a:cubicBezTo>
                  <a:lnTo>
                    <a:pt x="298451" y="655668"/>
                  </a:lnTo>
                  <a:lnTo>
                    <a:pt x="293610" y="632199"/>
                  </a:lnTo>
                  <a:cubicBezTo>
                    <a:pt x="277266" y="580389"/>
                    <a:pt x="215137" y="476383"/>
                    <a:pt x="0" y="290102"/>
                  </a:cubicBezTo>
                  <a:cubicBezTo>
                    <a:pt x="571719" y="290102"/>
                    <a:pt x="571719" y="290102"/>
                    <a:pt x="571719" y="290102"/>
                  </a:cubicBezTo>
                  <a:cubicBezTo>
                    <a:pt x="571719" y="290102"/>
                    <a:pt x="706241" y="244401"/>
                    <a:pt x="729980" y="23844"/>
                  </a:cubicBezTo>
                  <a:cubicBezTo>
                    <a:pt x="729980" y="23844"/>
                    <a:pt x="757799" y="-6334"/>
                    <a:pt x="790904" y="12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îṥļîḑé-Freeform: Shape 13"/>
            <p:cNvSpPr>
              <a:spLocks/>
            </p:cNvSpPr>
            <p:nvPr/>
          </p:nvSpPr>
          <p:spPr bwMode="auto">
            <a:xfrm>
              <a:off x="3976512" y="2713580"/>
              <a:ext cx="2131614" cy="1470592"/>
            </a:xfrm>
            <a:custGeom>
              <a:avLst/>
              <a:gdLst>
                <a:gd name="connsiteX0" fmla="*/ 790904 w 1399037"/>
                <a:gd name="connsiteY0" fmla="*/ 1211 h 1311334"/>
                <a:gd name="connsiteX1" fmla="*/ 824937 w 1399037"/>
                <a:gd name="connsiteY1" fmla="*/ 23844 h 1311334"/>
                <a:gd name="connsiteX2" fmla="*/ 1388940 w 1399037"/>
                <a:gd name="connsiteY2" fmla="*/ 616769 h 1311334"/>
                <a:gd name="connsiteX3" fmla="*/ 1394610 w 1399037"/>
                <a:gd name="connsiteY3" fmla="*/ 635756 h 1311334"/>
                <a:gd name="connsiteX4" fmla="*/ 1394677 w 1399037"/>
                <a:gd name="connsiteY4" fmla="*/ 635756 h 1311334"/>
                <a:gd name="connsiteX5" fmla="*/ 1394771 w 1399037"/>
                <a:gd name="connsiteY5" fmla="*/ 636294 h 1311334"/>
                <a:gd name="connsiteX6" fmla="*/ 1399037 w 1399037"/>
                <a:gd name="connsiteY6" fmla="*/ 650578 h 1311334"/>
                <a:gd name="connsiteX7" fmla="*/ 1398149 w 1399037"/>
                <a:gd name="connsiteY7" fmla="*/ 655668 h 1311334"/>
                <a:gd name="connsiteX8" fmla="*/ 1399037 w 1399037"/>
                <a:gd name="connsiteY8" fmla="*/ 660758 h 1311334"/>
                <a:gd name="connsiteX9" fmla="*/ 1394771 w 1399037"/>
                <a:gd name="connsiteY9" fmla="*/ 675042 h 1311334"/>
                <a:gd name="connsiteX10" fmla="*/ 1394677 w 1399037"/>
                <a:gd name="connsiteY10" fmla="*/ 675579 h 1311334"/>
                <a:gd name="connsiteX11" fmla="*/ 1394610 w 1399037"/>
                <a:gd name="connsiteY11" fmla="*/ 675579 h 1311334"/>
                <a:gd name="connsiteX12" fmla="*/ 1388940 w 1399037"/>
                <a:gd name="connsiteY12" fmla="*/ 694567 h 1311334"/>
                <a:gd name="connsiteX13" fmla="*/ 824937 w 1399037"/>
                <a:gd name="connsiteY13" fmla="*/ 1287490 h 1311334"/>
                <a:gd name="connsiteX14" fmla="*/ 729980 w 1399037"/>
                <a:gd name="connsiteY14" fmla="*/ 1287490 h 1311334"/>
                <a:gd name="connsiteX15" fmla="*/ 571719 w 1399037"/>
                <a:gd name="connsiteY15" fmla="*/ 1021233 h 1311334"/>
                <a:gd name="connsiteX16" fmla="*/ 0 w 1399037"/>
                <a:gd name="connsiteY16" fmla="*/ 1021233 h 1311334"/>
                <a:gd name="connsiteX17" fmla="*/ 293610 w 1399037"/>
                <a:gd name="connsiteY17" fmla="*/ 679136 h 1311334"/>
                <a:gd name="connsiteX18" fmla="*/ 298451 w 1399037"/>
                <a:gd name="connsiteY18" fmla="*/ 655668 h 1311334"/>
                <a:gd name="connsiteX19" fmla="*/ 293610 w 1399037"/>
                <a:gd name="connsiteY19" fmla="*/ 632199 h 1311334"/>
                <a:gd name="connsiteX20" fmla="*/ 0 w 1399037"/>
                <a:gd name="connsiteY20" fmla="*/ 290102 h 1311334"/>
                <a:gd name="connsiteX21" fmla="*/ 571719 w 1399037"/>
                <a:gd name="connsiteY21" fmla="*/ 290102 h 1311334"/>
                <a:gd name="connsiteX22" fmla="*/ 729980 w 1399037"/>
                <a:gd name="connsiteY22" fmla="*/ 23844 h 1311334"/>
                <a:gd name="connsiteX23" fmla="*/ 790904 w 1399037"/>
                <a:gd name="connsiteY23" fmla="*/ 1211 h 13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99037" h="1311334">
                  <a:moveTo>
                    <a:pt x="790904" y="1211"/>
                  </a:moveTo>
                  <a:cubicBezTo>
                    <a:pt x="801939" y="3726"/>
                    <a:pt x="813562" y="10432"/>
                    <a:pt x="824937" y="23844"/>
                  </a:cubicBezTo>
                  <a:cubicBezTo>
                    <a:pt x="824937" y="23844"/>
                    <a:pt x="1311127" y="440679"/>
                    <a:pt x="1388940" y="616769"/>
                  </a:cubicBezTo>
                  <a:lnTo>
                    <a:pt x="1394610" y="635756"/>
                  </a:lnTo>
                  <a:lnTo>
                    <a:pt x="1394677" y="635756"/>
                  </a:lnTo>
                  <a:lnTo>
                    <a:pt x="1394771" y="636294"/>
                  </a:lnTo>
                  <a:lnTo>
                    <a:pt x="1399037" y="650578"/>
                  </a:lnTo>
                  <a:lnTo>
                    <a:pt x="1398149" y="655668"/>
                  </a:lnTo>
                  <a:lnTo>
                    <a:pt x="1399037" y="660758"/>
                  </a:lnTo>
                  <a:lnTo>
                    <a:pt x="1394771" y="675042"/>
                  </a:lnTo>
                  <a:lnTo>
                    <a:pt x="1394677" y="675579"/>
                  </a:lnTo>
                  <a:lnTo>
                    <a:pt x="1394610" y="675579"/>
                  </a:lnTo>
                  <a:lnTo>
                    <a:pt x="1388940" y="694567"/>
                  </a:lnTo>
                  <a:cubicBezTo>
                    <a:pt x="1311127" y="870656"/>
                    <a:pt x="824937" y="1287490"/>
                    <a:pt x="824937" y="1287490"/>
                  </a:cubicBezTo>
                  <a:cubicBezTo>
                    <a:pt x="779437" y="1341139"/>
                    <a:pt x="729980" y="1287490"/>
                    <a:pt x="729980" y="1287490"/>
                  </a:cubicBezTo>
                  <a:cubicBezTo>
                    <a:pt x="706241" y="1066934"/>
                    <a:pt x="571719" y="1021233"/>
                    <a:pt x="571719" y="1021233"/>
                  </a:cubicBezTo>
                  <a:cubicBezTo>
                    <a:pt x="571719" y="1021233"/>
                    <a:pt x="571719" y="1021233"/>
                    <a:pt x="0" y="1021233"/>
                  </a:cubicBezTo>
                  <a:cubicBezTo>
                    <a:pt x="215137" y="834952"/>
                    <a:pt x="277266" y="730946"/>
                    <a:pt x="293610" y="679136"/>
                  </a:cubicBezTo>
                  <a:lnTo>
                    <a:pt x="298451" y="655668"/>
                  </a:lnTo>
                  <a:lnTo>
                    <a:pt x="293610" y="632199"/>
                  </a:lnTo>
                  <a:cubicBezTo>
                    <a:pt x="277266" y="580389"/>
                    <a:pt x="215137" y="476383"/>
                    <a:pt x="0" y="290102"/>
                  </a:cubicBezTo>
                  <a:cubicBezTo>
                    <a:pt x="571719" y="290102"/>
                    <a:pt x="571719" y="290102"/>
                    <a:pt x="571719" y="290102"/>
                  </a:cubicBezTo>
                  <a:cubicBezTo>
                    <a:pt x="571719" y="290102"/>
                    <a:pt x="706241" y="244401"/>
                    <a:pt x="729980" y="23844"/>
                  </a:cubicBezTo>
                  <a:cubicBezTo>
                    <a:pt x="729980" y="23844"/>
                    <a:pt x="757799" y="-6334"/>
                    <a:pt x="790904" y="12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îṥļîḑé-Freeform: Shape 12"/>
            <p:cNvSpPr>
              <a:spLocks/>
            </p:cNvSpPr>
            <p:nvPr/>
          </p:nvSpPr>
          <p:spPr bwMode="auto">
            <a:xfrm>
              <a:off x="2047908" y="2713580"/>
              <a:ext cx="2227065" cy="1470592"/>
            </a:xfrm>
            <a:custGeom>
              <a:avLst/>
              <a:gdLst>
                <a:gd name="connsiteX0" fmla="*/ 790904 w 1399037"/>
                <a:gd name="connsiteY0" fmla="*/ 1211 h 1311334"/>
                <a:gd name="connsiteX1" fmla="*/ 824937 w 1399037"/>
                <a:gd name="connsiteY1" fmla="*/ 23844 h 1311334"/>
                <a:gd name="connsiteX2" fmla="*/ 1388940 w 1399037"/>
                <a:gd name="connsiteY2" fmla="*/ 616769 h 1311334"/>
                <a:gd name="connsiteX3" fmla="*/ 1394610 w 1399037"/>
                <a:gd name="connsiteY3" fmla="*/ 635756 h 1311334"/>
                <a:gd name="connsiteX4" fmla="*/ 1394677 w 1399037"/>
                <a:gd name="connsiteY4" fmla="*/ 635756 h 1311334"/>
                <a:gd name="connsiteX5" fmla="*/ 1394771 w 1399037"/>
                <a:gd name="connsiteY5" fmla="*/ 636294 h 1311334"/>
                <a:gd name="connsiteX6" fmla="*/ 1399037 w 1399037"/>
                <a:gd name="connsiteY6" fmla="*/ 650578 h 1311334"/>
                <a:gd name="connsiteX7" fmla="*/ 1398149 w 1399037"/>
                <a:gd name="connsiteY7" fmla="*/ 655668 h 1311334"/>
                <a:gd name="connsiteX8" fmla="*/ 1399037 w 1399037"/>
                <a:gd name="connsiteY8" fmla="*/ 660758 h 1311334"/>
                <a:gd name="connsiteX9" fmla="*/ 1394771 w 1399037"/>
                <a:gd name="connsiteY9" fmla="*/ 675042 h 1311334"/>
                <a:gd name="connsiteX10" fmla="*/ 1394677 w 1399037"/>
                <a:gd name="connsiteY10" fmla="*/ 675579 h 1311334"/>
                <a:gd name="connsiteX11" fmla="*/ 1394610 w 1399037"/>
                <a:gd name="connsiteY11" fmla="*/ 675579 h 1311334"/>
                <a:gd name="connsiteX12" fmla="*/ 1388940 w 1399037"/>
                <a:gd name="connsiteY12" fmla="*/ 694567 h 1311334"/>
                <a:gd name="connsiteX13" fmla="*/ 824937 w 1399037"/>
                <a:gd name="connsiteY13" fmla="*/ 1287490 h 1311334"/>
                <a:gd name="connsiteX14" fmla="*/ 729980 w 1399037"/>
                <a:gd name="connsiteY14" fmla="*/ 1287490 h 1311334"/>
                <a:gd name="connsiteX15" fmla="*/ 571719 w 1399037"/>
                <a:gd name="connsiteY15" fmla="*/ 1021233 h 1311334"/>
                <a:gd name="connsiteX16" fmla="*/ 0 w 1399037"/>
                <a:gd name="connsiteY16" fmla="*/ 1021233 h 1311334"/>
                <a:gd name="connsiteX17" fmla="*/ 293610 w 1399037"/>
                <a:gd name="connsiteY17" fmla="*/ 679136 h 1311334"/>
                <a:gd name="connsiteX18" fmla="*/ 298451 w 1399037"/>
                <a:gd name="connsiteY18" fmla="*/ 655668 h 1311334"/>
                <a:gd name="connsiteX19" fmla="*/ 293610 w 1399037"/>
                <a:gd name="connsiteY19" fmla="*/ 632199 h 1311334"/>
                <a:gd name="connsiteX20" fmla="*/ 0 w 1399037"/>
                <a:gd name="connsiteY20" fmla="*/ 290102 h 1311334"/>
                <a:gd name="connsiteX21" fmla="*/ 571719 w 1399037"/>
                <a:gd name="connsiteY21" fmla="*/ 290102 h 1311334"/>
                <a:gd name="connsiteX22" fmla="*/ 729980 w 1399037"/>
                <a:gd name="connsiteY22" fmla="*/ 23844 h 1311334"/>
                <a:gd name="connsiteX23" fmla="*/ 790904 w 1399037"/>
                <a:gd name="connsiteY23" fmla="*/ 1211 h 13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99037" h="1311334">
                  <a:moveTo>
                    <a:pt x="790904" y="1211"/>
                  </a:moveTo>
                  <a:cubicBezTo>
                    <a:pt x="801939" y="3726"/>
                    <a:pt x="813562" y="10432"/>
                    <a:pt x="824937" y="23844"/>
                  </a:cubicBezTo>
                  <a:cubicBezTo>
                    <a:pt x="824937" y="23844"/>
                    <a:pt x="1311127" y="440679"/>
                    <a:pt x="1388940" y="616769"/>
                  </a:cubicBezTo>
                  <a:lnTo>
                    <a:pt x="1394610" y="635756"/>
                  </a:lnTo>
                  <a:lnTo>
                    <a:pt x="1394677" y="635756"/>
                  </a:lnTo>
                  <a:lnTo>
                    <a:pt x="1394771" y="636294"/>
                  </a:lnTo>
                  <a:lnTo>
                    <a:pt x="1399037" y="650578"/>
                  </a:lnTo>
                  <a:lnTo>
                    <a:pt x="1398149" y="655668"/>
                  </a:lnTo>
                  <a:lnTo>
                    <a:pt x="1399037" y="660758"/>
                  </a:lnTo>
                  <a:lnTo>
                    <a:pt x="1394771" y="675042"/>
                  </a:lnTo>
                  <a:lnTo>
                    <a:pt x="1394677" y="675579"/>
                  </a:lnTo>
                  <a:lnTo>
                    <a:pt x="1394610" y="675579"/>
                  </a:lnTo>
                  <a:lnTo>
                    <a:pt x="1388940" y="694567"/>
                  </a:lnTo>
                  <a:cubicBezTo>
                    <a:pt x="1311127" y="870656"/>
                    <a:pt x="824937" y="1287490"/>
                    <a:pt x="824937" y="1287490"/>
                  </a:cubicBezTo>
                  <a:cubicBezTo>
                    <a:pt x="779437" y="1341139"/>
                    <a:pt x="729980" y="1287490"/>
                    <a:pt x="729980" y="1287490"/>
                  </a:cubicBezTo>
                  <a:cubicBezTo>
                    <a:pt x="706241" y="1066934"/>
                    <a:pt x="571719" y="1021233"/>
                    <a:pt x="571719" y="1021233"/>
                  </a:cubicBezTo>
                  <a:cubicBezTo>
                    <a:pt x="571719" y="1021233"/>
                    <a:pt x="571719" y="1021233"/>
                    <a:pt x="0" y="1021233"/>
                  </a:cubicBezTo>
                  <a:cubicBezTo>
                    <a:pt x="215137" y="834952"/>
                    <a:pt x="277266" y="730946"/>
                    <a:pt x="293610" y="679136"/>
                  </a:cubicBezTo>
                  <a:lnTo>
                    <a:pt x="298451" y="655668"/>
                  </a:lnTo>
                  <a:lnTo>
                    <a:pt x="293610" y="632199"/>
                  </a:lnTo>
                  <a:cubicBezTo>
                    <a:pt x="277266" y="580389"/>
                    <a:pt x="215137" y="476383"/>
                    <a:pt x="0" y="290102"/>
                  </a:cubicBezTo>
                  <a:cubicBezTo>
                    <a:pt x="571719" y="290102"/>
                    <a:pt x="571719" y="290102"/>
                    <a:pt x="571719" y="290102"/>
                  </a:cubicBezTo>
                  <a:cubicBezTo>
                    <a:pt x="571719" y="290102"/>
                    <a:pt x="706241" y="244401"/>
                    <a:pt x="729980" y="23844"/>
                  </a:cubicBezTo>
                  <a:cubicBezTo>
                    <a:pt x="729980" y="23844"/>
                    <a:pt x="757799" y="-6334"/>
                    <a:pt x="790904" y="1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03243" y="4426087"/>
            <a:ext cx="2332412" cy="1455068"/>
            <a:chOff x="6342658" y="2018581"/>
            <a:chExt cx="2084387" cy="1787467"/>
          </a:xfrm>
        </p:grpSpPr>
        <p:sp>
          <p:nvSpPr>
            <p:cNvPr id="38" name="矩形 37"/>
            <p:cNvSpPr/>
            <p:nvPr/>
          </p:nvSpPr>
          <p:spPr>
            <a:xfrm>
              <a:off x="6466670" y="2407780"/>
              <a:ext cx="1836362" cy="13982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Sqoop client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sẽ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thập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metadata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và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tạo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một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lớp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Java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342658" y="2018581"/>
              <a:ext cx="2084387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Bước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1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86750" y="4426086"/>
            <a:ext cx="2332412" cy="1455068"/>
            <a:chOff x="6351540" y="2018581"/>
            <a:chExt cx="2084387" cy="1455068"/>
          </a:xfrm>
        </p:grpSpPr>
        <p:sp>
          <p:nvSpPr>
            <p:cNvPr id="44" name="矩形 43"/>
            <p:cNvSpPr/>
            <p:nvPr/>
          </p:nvSpPr>
          <p:spPr>
            <a:xfrm>
              <a:off x="6466670" y="2407780"/>
              <a:ext cx="1836362" cy="10658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Phân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chia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các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dòng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tách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vào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Map task.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351540" y="2018581"/>
              <a:ext cx="2084387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Bước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3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587853" y="4426086"/>
            <a:ext cx="2383462" cy="1411911"/>
            <a:chOff x="6043583" y="2018581"/>
            <a:chExt cx="2383462" cy="1411911"/>
          </a:xfrm>
        </p:grpSpPr>
        <p:sp>
          <p:nvSpPr>
            <p:cNvPr id="47" name="矩形 46"/>
            <p:cNvSpPr/>
            <p:nvPr/>
          </p:nvSpPr>
          <p:spPr>
            <a:xfrm>
              <a:off x="6043583" y="2463689"/>
              <a:ext cx="2288567" cy="96680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Submit map-reduce job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Hadoop cluster. 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342658" y="2018581"/>
              <a:ext cx="2084387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Bước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2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571228" y="4426086"/>
            <a:ext cx="2413895" cy="1455068"/>
            <a:chOff x="6342658" y="2018581"/>
            <a:chExt cx="2084387" cy="1455068"/>
          </a:xfrm>
        </p:grpSpPr>
        <p:sp>
          <p:nvSpPr>
            <p:cNvPr id="50" name="矩形 49"/>
            <p:cNvSpPr/>
            <p:nvPr/>
          </p:nvSpPr>
          <p:spPr>
            <a:xfrm>
              <a:off x="6466670" y="2407780"/>
              <a:ext cx="1836362" cy="10658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Map task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sẽ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chuyển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dữ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liệu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phân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tách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đến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HDFS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342658" y="2018581"/>
              <a:ext cx="2084387" cy="4025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Bước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4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3810000" y="1162956"/>
            <a:ext cx="4572000" cy="219758"/>
          </a:xfrm>
          <a:prstGeom prst="rect">
            <a:avLst/>
          </a:prstGeom>
        </p:spPr>
      </p:pic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411A7408-EE93-43A7-A17F-057168955B3E}"/>
              </a:ext>
            </a:extLst>
          </p:cNvPr>
          <p:cNvSpPr txBox="1"/>
          <p:nvPr/>
        </p:nvSpPr>
        <p:spPr>
          <a:xfrm>
            <a:off x="3520440" y="607419"/>
            <a:ext cx="1429247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3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CCDBF3F-BC80-4943-8245-DB8A429EE14E}"/>
              </a:ext>
            </a:extLst>
          </p:cNvPr>
          <p:cNvSpPr txBox="1"/>
          <p:nvPr/>
        </p:nvSpPr>
        <p:spPr>
          <a:xfrm>
            <a:off x="4872723" y="363365"/>
            <a:ext cx="4412974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Sqoop Import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39499CC-D2D1-40E8-AC69-AB19D02B362F}"/>
              </a:ext>
            </a:extLst>
          </p:cNvPr>
          <p:cNvSpPr txBox="1"/>
          <p:nvPr/>
        </p:nvSpPr>
        <p:spPr>
          <a:xfrm>
            <a:off x="2286000" y="2842591"/>
            <a:ext cx="745435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Hình Bầu dục 14" descr="B1&#10;">
            <a:extLst>
              <a:ext uri="{FF2B5EF4-FFF2-40B4-BE49-F238E27FC236}">
                <a16:creationId xmlns:a16="http://schemas.microsoft.com/office/drawing/2014/main" id="{E20A1433-CD32-45D6-A682-7E8FFF8FE6FE}"/>
              </a:ext>
            </a:extLst>
          </p:cNvPr>
          <p:cNvSpPr/>
          <p:nvPr/>
        </p:nvSpPr>
        <p:spPr>
          <a:xfrm>
            <a:off x="2286000" y="2773017"/>
            <a:ext cx="745435" cy="5764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</a:t>
            </a:r>
          </a:p>
        </p:txBody>
      </p:sp>
      <p:sp>
        <p:nvSpPr>
          <p:cNvPr id="17" name="Hình Bầu dục 16" descr="B1&#10;">
            <a:extLst>
              <a:ext uri="{FF2B5EF4-FFF2-40B4-BE49-F238E27FC236}">
                <a16:creationId xmlns:a16="http://schemas.microsoft.com/office/drawing/2014/main" id="{9E049B70-9416-4111-8ED5-955EAEEEDA5E}"/>
              </a:ext>
            </a:extLst>
          </p:cNvPr>
          <p:cNvSpPr/>
          <p:nvPr/>
        </p:nvSpPr>
        <p:spPr>
          <a:xfrm>
            <a:off x="4577770" y="2735713"/>
            <a:ext cx="745435" cy="576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</a:t>
            </a:r>
          </a:p>
        </p:txBody>
      </p:sp>
      <p:sp>
        <p:nvSpPr>
          <p:cNvPr id="18" name="Hình Bầu dục 17" descr="B1&#10;">
            <a:extLst>
              <a:ext uri="{FF2B5EF4-FFF2-40B4-BE49-F238E27FC236}">
                <a16:creationId xmlns:a16="http://schemas.microsoft.com/office/drawing/2014/main" id="{B1CDE0FA-E4CE-4C8B-BB64-A32B1D0BA61D}"/>
              </a:ext>
            </a:extLst>
          </p:cNvPr>
          <p:cNvSpPr/>
          <p:nvPr/>
        </p:nvSpPr>
        <p:spPr>
          <a:xfrm>
            <a:off x="6792700" y="2728840"/>
            <a:ext cx="745435" cy="5764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19" name="Hình Bầu dục 18" descr="B1&#10;">
            <a:extLst>
              <a:ext uri="{FF2B5EF4-FFF2-40B4-BE49-F238E27FC236}">
                <a16:creationId xmlns:a16="http://schemas.microsoft.com/office/drawing/2014/main" id="{23BD6767-EAA0-4B53-B472-A3222AC94FE8}"/>
              </a:ext>
            </a:extLst>
          </p:cNvPr>
          <p:cNvSpPr/>
          <p:nvPr/>
        </p:nvSpPr>
        <p:spPr>
          <a:xfrm>
            <a:off x="9102302" y="2728840"/>
            <a:ext cx="745435" cy="576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9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3810000" y="1162956"/>
            <a:ext cx="4572000" cy="219758"/>
          </a:xfrm>
          <a:prstGeom prst="rect">
            <a:avLst/>
          </a:prstGeom>
        </p:spPr>
      </p:pic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411A7408-EE93-43A7-A17F-057168955B3E}"/>
              </a:ext>
            </a:extLst>
          </p:cNvPr>
          <p:cNvSpPr txBox="1"/>
          <p:nvPr/>
        </p:nvSpPr>
        <p:spPr>
          <a:xfrm>
            <a:off x="3520440" y="607419"/>
            <a:ext cx="1429247" cy="55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3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CCDBF3F-BC80-4943-8245-DB8A429EE14E}"/>
              </a:ext>
            </a:extLst>
          </p:cNvPr>
          <p:cNvSpPr txBox="1"/>
          <p:nvPr/>
        </p:nvSpPr>
        <p:spPr>
          <a:xfrm>
            <a:off x="4872723" y="363365"/>
            <a:ext cx="4412974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Sqoop Import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A1A0C3B-7597-4094-82BF-60E68DE91ADD}"/>
              </a:ext>
            </a:extLst>
          </p:cNvPr>
          <p:cNvSpPr txBox="1"/>
          <p:nvPr/>
        </p:nvSpPr>
        <p:spPr>
          <a:xfrm>
            <a:off x="703640" y="1121104"/>
            <a:ext cx="3637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Cú</a:t>
            </a:r>
            <a:r>
              <a:rPr lang="en-US" sz="2800" b="1" dirty="0"/>
              <a:t> </a:t>
            </a:r>
            <a:r>
              <a:rPr lang="en-US" sz="2800" b="1" dirty="0" err="1"/>
              <a:t>pháp</a:t>
            </a:r>
            <a:r>
              <a:rPr lang="en-US" sz="2800" b="1" dirty="0"/>
              <a:t>: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BB61E08-DA89-4551-B996-4B074FFFEC0E}"/>
              </a:ext>
            </a:extLst>
          </p:cNvPr>
          <p:cNvSpPr txBox="1"/>
          <p:nvPr/>
        </p:nvSpPr>
        <p:spPr>
          <a:xfrm>
            <a:off x="815009" y="1740239"/>
            <a:ext cx="1093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bảng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58470B2-4791-4CA6-A361-BB5CAEADA8AE}"/>
              </a:ext>
            </a:extLst>
          </p:cNvPr>
          <p:cNvSpPr txBox="1"/>
          <p:nvPr/>
        </p:nvSpPr>
        <p:spPr>
          <a:xfrm>
            <a:off x="815009" y="2541421"/>
            <a:ext cx="376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 Import </a:t>
            </a:r>
            <a:r>
              <a:rPr lang="en-US" dirty="0" err="1"/>
              <a:t>vào</a:t>
            </a:r>
            <a:r>
              <a:rPr lang="en-US" dirty="0"/>
              <a:t> Target Directory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6FCC595-9CA6-4FFC-8383-BBAC8A626CC7}"/>
              </a:ext>
            </a:extLst>
          </p:cNvPr>
          <p:cNvSpPr txBox="1"/>
          <p:nvPr/>
        </p:nvSpPr>
        <p:spPr>
          <a:xfrm>
            <a:off x="815009" y="3541246"/>
            <a:ext cx="37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 Import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endParaRPr lang="en-US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F9855598-A3AE-4797-BA27-6107837519C4}"/>
              </a:ext>
            </a:extLst>
          </p:cNvPr>
          <p:cNvSpPr txBox="1"/>
          <p:nvPr/>
        </p:nvSpPr>
        <p:spPr>
          <a:xfrm>
            <a:off x="815009" y="4494904"/>
            <a:ext cx="37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 Incremental Import</a:t>
            </a:r>
          </a:p>
          <a:p>
            <a:endParaRPr lang="en-US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6A5FC16-4033-47FD-BFEF-FF257EDD0BC7}"/>
              </a:ext>
            </a:extLst>
          </p:cNvPr>
          <p:cNvSpPr txBox="1"/>
          <p:nvPr/>
        </p:nvSpPr>
        <p:spPr>
          <a:xfrm>
            <a:off x="815009" y="5507225"/>
            <a:ext cx="37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  Import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EBE0E62-FCD6-4152-A796-EBDB0627E793}"/>
              </a:ext>
            </a:extLst>
          </p:cNvPr>
          <p:cNvSpPr txBox="1"/>
          <p:nvPr/>
        </p:nvSpPr>
        <p:spPr>
          <a:xfrm>
            <a:off x="1202635" y="2098741"/>
            <a:ext cx="959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--connect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://localhost/&lt;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userdb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--username root –table &lt;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tblname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--m 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69A35B81-9655-4308-A256-E2A8468A2257}"/>
              </a:ext>
            </a:extLst>
          </p:cNvPr>
          <p:cNvSpPr txBox="1"/>
          <p:nvPr/>
        </p:nvSpPr>
        <p:spPr>
          <a:xfrm>
            <a:off x="1202634" y="2889093"/>
            <a:ext cx="9591261" cy="106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--connect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userdb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--username root --table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tblname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--m 1 --target-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&lt;new or exist directory in HDFS&gt;&gt;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05616ED5-B76D-4397-8F00-1D2C6FD33CB1}"/>
              </a:ext>
            </a:extLst>
          </p:cNvPr>
          <p:cNvSpPr txBox="1"/>
          <p:nvPr/>
        </p:nvSpPr>
        <p:spPr>
          <a:xfrm>
            <a:off x="1202634" y="3798604"/>
            <a:ext cx="9591260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--connect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userdb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--username root --table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emp_add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--m 1 --where &lt;condition&gt;--target -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wherequery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27FFA001-078E-416E-A1A9-A1AFFE588B73}"/>
              </a:ext>
            </a:extLst>
          </p:cNvPr>
          <p:cNvSpPr txBox="1"/>
          <p:nvPr/>
        </p:nvSpPr>
        <p:spPr>
          <a:xfrm>
            <a:off x="1202634" y="4862565"/>
            <a:ext cx="8925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 --connect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userdb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--username root --table emp --m 1 --incremental &lt;mode&gt;--check-column &lt;column name&gt;-last value &lt;last check column value&gt;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FF2FDDE1-6107-4E2C-ACF4-9FF0B4354713}"/>
              </a:ext>
            </a:extLst>
          </p:cNvPr>
          <p:cNvSpPr txBox="1"/>
          <p:nvPr/>
        </p:nvSpPr>
        <p:spPr>
          <a:xfrm>
            <a:off x="1202634" y="5927415"/>
            <a:ext cx="892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import-all-tables --connect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userdb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--username root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4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1" t="1533" r="3107" b="1533"/>
          <a:stretch/>
        </p:blipFill>
        <p:spPr>
          <a:xfrm flipV="1">
            <a:off x="0" y="0"/>
            <a:ext cx="53780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8371" y="364723"/>
            <a:ext cx="6761020" cy="8863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Sqoop Export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5797" y="531757"/>
            <a:ext cx="1955433" cy="552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4</a:t>
            </a:r>
          </a:p>
        </p:txBody>
      </p:sp>
      <p:pic>
        <p:nvPicPr>
          <p:cNvPr id="6" name="图片 31">
            <a:extLst>
              <a:ext uri="{FF2B5EF4-FFF2-40B4-BE49-F238E27FC236}">
                <a16:creationId xmlns:a16="http://schemas.microsoft.com/office/drawing/2014/main" id="{B2C579B8-98A8-4F43-BE4D-8FA4465AB9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5191539" y="1168544"/>
            <a:ext cx="5741504" cy="275971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15C0631-E45B-423D-A43E-6170CFC865F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65" y="1353836"/>
            <a:ext cx="5916779" cy="4537728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D77D873-92B8-423A-8144-DABD85811479}"/>
              </a:ext>
            </a:extLst>
          </p:cNvPr>
          <p:cNvSpPr txBox="1"/>
          <p:nvPr/>
        </p:nvSpPr>
        <p:spPr>
          <a:xfrm>
            <a:off x="6010690" y="6058596"/>
            <a:ext cx="6316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/>
              <a:t>Hình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quá</a:t>
            </a:r>
            <a:r>
              <a:rPr lang="en-US" i="1" dirty="0"/>
              <a:t> </a:t>
            </a:r>
            <a:r>
              <a:rPr lang="en-US" i="1" dirty="0" err="1"/>
              <a:t>trình</a:t>
            </a:r>
            <a:r>
              <a:rPr lang="en-US" i="1" dirty="0"/>
              <a:t> Sqoop Export</a:t>
            </a:r>
          </a:p>
        </p:txBody>
      </p:sp>
    </p:spTree>
    <p:extLst>
      <p:ext uri="{BB962C8B-B14F-4D97-AF65-F5344CB8AC3E}">
        <p14:creationId xmlns:p14="http://schemas.microsoft.com/office/powerpoint/2010/main" val="116464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path" presetSubtype="0" decel="10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0.03893 -4.07407E-6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/>
          <a:srcRect l="2091" t="67077" r="-2248" b="-1435"/>
          <a:stretch/>
        </p:blipFill>
        <p:spPr>
          <a:xfrm>
            <a:off x="3810000" y="1162956"/>
            <a:ext cx="4572000" cy="219758"/>
          </a:xfrm>
          <a:prstGeom prst="rect">
            <a:avLst/>
          </a:prstGeom>
        </p:spPr>
      </p:pic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411A7408-EE93-43A7-A17F-057168955B3E}"/>
              </a:ext>
            </a:extLst>
          </p:cNvPr>
          <p:cNvSpPr txBox="1"/>
          <p:nvPr/>
        </p:nvSpPr>
        <p:spPr>
          <a:xfrm>
            <a:off x="3520440" y="607419"/>
            <a:ext cx="1429247" cy="1046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i="1" dirty="0" err="1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Phần</a:t>
            </a:r>
            <a:r>
              <a:rPr lang="en-US" altLang="zh-CN" sz="2800" i="1" dirty="0">
                <a:solidFill>
                  <a:schemeClr val="accent2"/>
                </a:solidFill>
                <a:latin typeface="Calibri" panose="020F0502020204030204" pitchFamily="34" charset="0"/>
                <a:ea typeface="+mj-ea"/>
              </a:rPr>
              <a:t> 4	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CCDBF3F-BC80-4943-8245-DB8A429EE14E}"/>
              </a:ext>
            </a:extLst>
          </p:cNvPr>
          <p:cNvSpPr txBox="1"/>
          <p:nvPr/>
        </p:nvSpPr>
        <p:spPr>
          <a:xfrm>
            <a:off x="4872723" y="363365"/>
            <a:ext cx="4412974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4800" b="1" dirty="0">
                <a:solidFill>
                  <a:schemeClr val="accent1"/>
                </a:solidFill>
                <a:latin typeface="+mj-lt"/>
                <a:ea typeface="+mj-ea"/>
              </a:rPr>
              <a:t>Sqoop Export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A1A0C3B-7597-4094-82BF-60E68DE91ADD}"/>
              </a:ext>
            </a:extLst>
          </p:cNvPr>
          <p:cNvSpPr txBox="1"/>
          <p:nvPr/>
        </p:nvSpPr>
        <p:spPr>
          <a:xfrm>
            <a:off x="815009" y="3451000"/>
            <a:ext cx="3637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Cú</a:t>
            </a:r>
            <a:r>
              <a:rPr lang="en-US" sz="2800" b="1" dirty="0"/>
              <a:t> </a:t>
            </a:r>
            <a:r>
              <a:rPr lang="en-US" sz="2800" b="1" dirty="0" err="1"/>
              <a:t>pháp</a:t>
            </a:r>
            <a:r>
              <a:rPr lang="en-US" sz="2800" b="1" dirty="0"/>
              <a:t>: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EBE0E62-FCD6-4152-A796-EBDB0627E793}"/>
              </a:ext>
            </a:extLst>
          </p:cNvPr>
          <p:cNvSpPr txBox="1"/>
          <p:nvPr/>
        </p:nvSpPr>
        <p:spPr>
          <a:xfrm>
            <a:off x="815009" y="4113663"/>
            <a:ext cx="10287000" cy="165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export (generic-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(export-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sqoop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export --connect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jdbc:mysql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://localhost/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--username root --table employee --export-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/emp/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emp_data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169388D-70F5-49F4-98C7-D1D64EAF696A}"/>
              </a:ext>
            </a:extLst>
          </p:cNvPr>
          <p:cNvSpPr txBox="1"/>
          <p:nvPr/>
        </p:nvSpPr>
        <p:spPr>
          <a:xfrm>
            <a:off x="139148" y="1382714"/>
            <a:ext cx="11032435" cy="2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indent="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HDFS,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records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Sqoop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HDFS sang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insert. Sqoop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metadata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export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CSDL.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 indent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metadata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Sqoop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export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map task.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00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417eb04-4576-4aac-a9c0-5f8a2d588f1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417eb04-4576-4aac-a9c0-5f8a2d588f1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417eb04-4576-4aac-a9c0-5f8a2d588f1b"/>
</p:tagLst>
</file>

<file path=ppt/theme/theme1.xml><?xml version="1.0" encoding="utf-8"?>
<a:theme xmlns:a="http://schemas.openxmlformats.org/drawingml/2006/main" name="Phong cách hoài niệm">
  <a:themeElements>
    <a:clrScheme name="Phong cách hoài niệm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hong cách hoài niệm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hong cách hoài niệm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890</TotalTime>
  <Words>1754</Words>
  <Application>Microsoft Office PowerPoint</Application>
  <PresentationFormat>Màn hình rộng</PresentationFormat>
  <Paragraphs>218</Paragraphs>
  <Slides>22</Slides>
  <Notes>22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30" baseType="lpstr">
      <vt:lpstr>等线</vt:lpstr>
      <vt:lpstr>微软雅黑</vt:lpstr>
      <vt:lpstr>Arial</vt:lpstr>
      <vt:lpstr>Calibri</vt:lpstr>
      <vt:lpstr>Calibri Light</vt:lpstr>
      <vt:lpstr>Impact</vt:lpstr>
      <vt:lpstr>Times New Roman</vt:lpstr>
      <vt:lpstr>Phong cách hoài niệm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Quang Quang</cp:lastModifiedBy>
  <cp:revision>76</cp:revision>
  <dcterms:created xsi:type="dcterms:W3CDTF">2017-09-25T13:59:21Z</dcterms:created>
  <dcterms:modified xsi:type="dcterms:W3CDTF">2020-10-21T18:42:17Z</dcterms:modified>
</cp:coreProperties>
</file>